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376" r:id="rId2"/>
    <p:sldId id="370" r:id="rId3"/>
    <p:sldId id="379" r:id="rId4"/>
    <p:sldId id="411" r:id="rId5"/>
    <p:sldId id="395" r:id="rId6"/>
    <p:sldId id="424" r:id="rId7"/>
    <p:sldId id="407" r:id="rId8"/>
    <p:sldId id="394" r:id="rId9"/>
    <p:sldId id="378" r:id="rId10"/>
    <p:sldId id="408" r:id="rId11"/>
    <p:sldId id="380" r:id="rId12"/>
    <p:sldId id="396" r:id="rId13"/>
    <p:sldId id="399" r:id="rId14"/>
    <p:sldId id="397" r:id="rId15"/>
    <p:sldId id="398" r:id="rId16"/>
    <p:sldId id="402" r:id="rId17"/>
    <p:sldId id="381" r:id="rId18"/>
    <p:sldId id="400" r:id="rId19"/>
    <p:sldId id="412" r:id="rId20"/>
    <p:sldId id="413" r:id="rId21"/>
    <p:sldId id="401" r:id="rId22"/>
    <p:sldId id="403" r:id="rId23"/>
    <p:sldId id="384" r:id="rId24"/>
    <p:sldId id="429" r:id="rId25"/>
    <p:sldId id="422" r:id="rId26"/>
    <p:sldId id="427" r:id="rId27"/>
    <p:sldId id="414" r:id="rId28"/>
    <p:sldId id="415" r:id="rId29"/>
    <p:sldId id="416" r:id="rId30"/>
    <p:sldId id="425" r:id="rId31"/>
    <p:sldId id="404" r:id="rId32"/>
    <p:sldId id="428" r:id="rId33"/>
    <p:sldId id="405" r:id="rId34"/>
    <p:sldId id="406" r:id="rId35"/>
    <p:sldId id="409" r:id="rId36"/>
    <p:sldId id="426" r:id="rId37"/>
    <p:sldId id="423" r:id="rId38"/>
    <p:sldId id="377" r:id="rId39"/>
  </p:sldIdLst>
  <p:sldSz cx="9144000" cy="6858000" type="screen4x3"/>
  <p:notesSz cx="6858000" cy="100123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A06"/>
    <a:srgbClr val="11CF07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46" autoAdjust="0"/>
  </p:normalViewPr>
  <p:slideViewPr>
    <p:cSldViewPr>
      <p:cViewPr varScale="1">
        <p:scale>
          <a:sx n="68" d="100"/>
          <a:sy n="68" d="100"/>
        </p:scale>
        <p:origin x="14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847D9-AC6E-4FE6-8948-090418633538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50888"/>
            <a:ext cx="5003800" cy="3754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55873"/>
            <a:ext cx="5486400" cy="450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0007"/>
            <a:ext cx="2971800" cy="5006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10007"/>
            <a:ext cx="2971800" cy="5006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7643F-761E-493A-A255-DEF8BB392309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3309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Algebra has meaning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77643F-761E-493A-A255-DEF8BB392309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4963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one equates the meaning, with the shortcut. Students need both. The meaning is great, but takes too long to write. The shortcut by itself, is merely a potentially confusing meaningless algorithm</a:t>
            </a:r>
          </a:p>
          <a:p>
            <a:r>
              <a:rPr lang="en-US" dirty="0"/>
              <a:t>Is it nice if students are good with their mental arithmetic and tables? Yes BUT that’s not what we are teaching.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77643F-761E-493A-A255-DEF8BB392309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4312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they have done this, make sure that any follow up text questions do the same. Simplify and then  substitute questions are the best</a:t>
            </a:r>
          </a:p>
          <a:p>
            <a:r>
              <a:rPr lang="en-US" dirty="0"/>
              <a:t>Avoid those ones with pictures of apples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It is set outs like this that I use to demonstrate the index laws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77643F-761E-493A-A255-DEF8BB392309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042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writing in the circle is my thing, it is not in the books</a:t>
            </a:r>
          </a:p>
          <a:p>
            <a:r>
              <a:rPr lang="en-US" dirty="0"/>
              <a:t>Do the same thing to both sides makes sense.</a:t>
            </a:r>
          </a:p>
          <a:p>
            <a:r>
              <a:rPr lang="en-US" dirty="0"/>
              <a:t>“Swap it to the other side” does not, leads to errors, and does not have a “why?” answer that’s worth much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77643F-761E-493A-A255-DEF8BB392309}" type="slidenum">
              <a:rPr lang="en-AU" smtClean="0"/>
              <a:pPr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473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7950200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11138" y="914400"/>
            <a:ext cx="7950200" cy="44958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7950200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1138" y="914400"/>
            <a:ext cx="38989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62438" y="914400"/>
            <a:ext cx="3898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262438" y="3238500"/>
            <a:ext cx="3898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56620B2-3529-45A2-872E-3C779E066489}" type="datetimeFigureOut">
              <a:rPr lang="en-US" smtClean="0"/>
              <a:pPr/>
              <a:t>11/25/2022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8B6076-F4B9-4AF0-8148-6107CF115BF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ollins.peter.s@education.vic.gov.a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1.png"/><Relationship Id="rId5" Type="http://schemas.openxmlformats.org/officeDocument/2006/relationships/image" Target="../media/image15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7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1.png"/><Relationship Id="rId5" Type="http://schemas.openxmlformats.org/officeDocument/2006/relationships/image" Target="../media/image15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5" Type="http://schemas.openxmlformats.org/officeDocument/2006/relationships/image" Target="../media/image15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2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5" Type="http://schemas.openxmlformats.org/officeDocument/2006/relationships/image" Target="../media/image15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256584"/>
          </a:xfrm>
        </p:spPr>
        <p:txBody>
          <a:bodyPr>
            <a:normAutofit/>
          </a:bodyPr>
          <a:lstStyle/>
          <a:p>
            <a:pPr algn="ctr"/>
            <a:r>
              <a:rPr lang="en-AU" sz="2700" dirty="0"/>
              <a:t>Peter Collins </a:t>
            </a:r>
            <a:br>
              <a:rPr lang="en-AU" sz="2700" dirty="0"/>
            </a:br>
            <a:r>
              <a:rPr lang="en-AU" sz="2700" dirty="0"/>
              <a:t>Dandenong High School</a:t>
            </a:r>
            <a:br>
              <a:rPr lang="en-AU" sz="2700" dirty="0"/>
            </a:br>
            <a:r>
              <a:rPr lang="en-AU" sz="2700" dirty="0">
                <a:hlinkClick r:id="rId2"/>
              </a:rPr>
              <a:t>Peter.Collins@education.vic.gov.au</a:t>
            </a:r>
            <a:br>
              <a:rPr lang="en-AU" sz="2700" dirty="0"/>
            </a:br>
            <a:br>
              <a:rPr lang="en-AU" sz="2700" dirty="0"/>
            </a:br>
            <a:r>
              <a:rPr lang="en-AU" dirty="0"/>
              <a:t>Some Ideas about How to teach Algebra  </a:t>
            </a:r>
            <a:r>
              <a:rPr lang="en-AU" sz="4000" dirty="0"/>
              <a:t>that I have used</a:t>
            </a:r>
            <a:br>
              <a:rPr lang="en-AU" dirty="0"/>
            </a:br>
            <a:br>
              <a:rPr lang="en-AU" dirty="0"/>
            </a:br>
            <a:r>
              <a:rPr lang="en-AU" sz="1600" dirty="0">
                <a:solidFill>
                  <a:srgbClr val="FF0000"/>
                </a:solidFill>
              </a:rPr>
              <a:t>(38 dazzling </a:t>
            </a:r>
            <a:r>
              <a:rPr lang="en-AU" sz="1600" dirty="0" err="1">
                <a:solidFill>
                  <a:srgbClr val="FF0000"/>
                </a:solidFill>
              </a:rPr>
              <a:t>powerpoint</a:t>
            </a:r>
            <a:r>
              <a:rPr lang="en-AU" sz="1600" dirty="0">
                <a:solidFill>
                  <a:srgbClr val="FF0000"/>
                </a:solidFill>
              </a:rPr>
              <a:t> slides)</a:t>
            </a: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056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AU" dirty="0"/>
              <a:t>SUBSTITUTION</a:t>
            </a:r>
            <a:br>
              <a:rPr lang="en-AU" dirty="0"/>
            </a:br>
            <a:r>
              <a:rPr lang="en-AU" dirty="0"/>
              <a:t>(It’s all about the presentation)</a:t>
            </a:r>
          </a:p>
        </p:txBody>
      </p:sp>
      <p:pic>
        <p:nvPicPr>
          <p:cNvPr id="7" name="Content Placeholder 6" descr="A picture containing plant, flower, red, vegetable&#10;&#10;Description automatically generated">
            <a:extLst>
              <a:ext uri="{FF2B5EF4-FFF2-40B4-BE49-F238E27FC236}">
                <a16:creationId xmlns:a16="http://schemas.microsoft.com/office/drawing/2014/main" id="{6D5D72E4-8550-8BBB-732B-92E96895D8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862" y="1894425"/>
            <a:ext cx="3786275" cy="4396134"/>
          </a:xfrm>
        </p:spPr>
      </p:pic>
    </p:spTree>
    <p:extLst>
      <p:ext uri="{BB962C8B-B14F-4D97-AF65-F5344CB8AC3E}">
        <p14:creationId xmlns:p14="http://schemas.microsoft.com/office/powerpoint/2010/main" val="1898929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747872"/>
          </a:xfrm>
        </p:spPr>
        <p:txBody>
          <a:bodyPr/>
          <a:lstStyle/>
          <a:p>
            <a:r>
              <a:rPr lang="en-AU" dirty="0"/>
              <a:t>Fill in the table below:-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AU" dirty="0"/>
              <a:t>Substitution without Algebra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8808387"/>
                  </p:ext>
                </p:extLst>
              </p:nvPr>
            </p:nvGraphicFramePr>
            <p:xfrm>
              <a:off x="827585" y="2204865"/>
              <a:ext cx="7488830" cy="41371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1216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1216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358311">
                    <a:tc>
                      <a:txBody>
                        <a:bodyPr/>
                        <a:lstStyle/>
                        <a:p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Column 1</a:t>
                          </a:r>
                          <a:endParaRPr lang="en-AU" baseline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×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𝐧𝐮𝐦𝐛𝐞𝐫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𝐢𝐧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𝐂𝐨𝐥𝐮𝐦𝐧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AU" b="1" i="0" baseline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𝐧𝐮𝐦𝐛𝐞𝐫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𝐢𝐧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𝐂𝐨𝐥𝐮𝐦𝐧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𝐦𝐢𝐧𝐮𝐬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AU" b="1" i="0" baseline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𝐧𝐮𝐦𝐛𝐞𝐫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𝐢𝐧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𝐂𝐨𝐥𝐮𝐦𝐧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b="1" i="0" baseline="0" dirty="0">
                              <a:solidFill>
                                <a:schemeClr val="tx1"/>
                              </a:solidFill>
                            </a:rPr>
                            <a:t>Plus 12</a:t>
                          </a: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𝐧𝐮𝐦𝐛𝐞𝐫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𝐢𝐧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𝐂𝐨𝐥𝐮𝐦𝐧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𝐝𝐢𝐯𝐢𝐝𝐞𝐝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AU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By 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30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8808387"/>
                  </p:ext>
                </p:extLst>
              </p:nvPr>
            </p:nvGraphicFramePr>
            <p:xfrm>
              <a:off x="827585" y="2204865"/>
              <a:ext cx="7488830" cy="41371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3"/>
                    <a:gridCol w="1584176"/>
                    <a:gridCol w="1512168"/>
                    <a:gridCol w="1584176"/>
                    <a:gridCol w="1512167"/>
                  </a:tblGrid>
                  <a:tr h="1463040">
                    <a:tc>
                      <a:txBody>
                        <a:bodyPr/>
                        <a:lstStyle/>
                        <a:p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Column 1</a:t>
                          </a:r>
                          <a:endParaRPr lang="en-AU" baseline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82308" t="-2500" r="-291923" b="-18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91129" t="-2500" r="-206048" b="-18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6628" t="-2500" r="-95785" b="-18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96371" t="-2500" r="-806" b="-184167"/>
                          </a:stretch>
                        </a:blipFill>
                      </a:tcPr>
                    </a:tc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30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534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62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176465"/>
          </a:xfrm>
        </p:spPr>
        <p:txBody>
          <a:bodyPr/>
          <a:lstStyle/>
          <a:p>
            <a:r>
              <a:rPr lang="en-AU" dirty="0"/>
              <a:t>Insert letter “a” with the understanding that it stands for the number in column 1 . Prompt for the rest.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AU" dirty="0"/>
              <a:t>Substitution with Algebra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5707397"/>
                  </p:ext>
                </p:extLst>
              </p:nvPr>
            </p:nvGraphicFramePr>
            <p:xfrm>
              <a:off x="827585" y="2492896"/>
              <a:ext cx="7488830" cy="40260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1216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1216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315074">
                    <a:tc>
                      <a:txBody>
                        <a:bodyPr/>
                        <a:lstStyle/>
                        <a:p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Column 1</a:t>
                          </a:r>
                          <a:endParaRPr lang="en-AU" baseline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×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𝐧𝐮𝐦𝐛𝐞𝐫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𝐢𝐧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𝐂𝐨𝐥𝐮𝐦𝐧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AU" b="1" i="0" baseline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𝐧𝐮𝐦𝐛𝐞𝐫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𝐢𝐧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𝐂𝐨𝐥𝐮𝐦𝐧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𝐦𝐢𝐧𝐮𝐬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AU" b="1" i="0" baseline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𝐧𝐮𝐦𝐛𝐞𝐫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𝐢𝐧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𝐂𝐨𝐥𝐮𝐦𝐧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b="1" i="0" baseline="0" dirty="0">
                              <a:solidFill>
                                <a:schemeClr val="tx1"/>
                              </a:solidFill>
                            </a:rPr>
                            <a:t>Plus 12</a:t>
                          </a: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𝐧𝐮𝐦𝐛𝐞𝐫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𝐢𝐧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𝐂𝐨𝐥𝐮𝐦𝐧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𝐝𝐢𝐯𝐢𝐝𝐞𝐝</m:t>
                                </m:r>
                                <m:r>
                                  <a:rPr lang="en-AU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AU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By 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06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3 x a </a:t>
                          </a:r>
                          <a:r>
                            <a:rPr lang="en-AU">
                              <a:solidFill>
                                <a:schemeClr val="tx1"/>
                              </a:solidFill>
                            </a:rPr>
                            <a:t>or 3a or a x 3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>
                              <a:solidFill>
                                <a:schemeClr val="tx1"/>
                              </a:solidFill>
                            </a:rPr>
                            <a:t> - 8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>
                              <a:solidFill>
                                <a:schemeClr val="tx1"/>
                              </a:solidFill>
                            </a:rPr>
                            <a:t> + 12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𝐚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÷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𝐨𝐫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AU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𝐚</m:t>
                                    </m:r>
                                  </m:num>
                                  <m:den>
                                    <m:r>
                                      <a:rPr lang="en-AU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30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5707397"/>
                  </p:ext>
                </p:extLst>
              </p:nvPr>
            </p:nvGraphicFramePr>
            <p:xfrm>
              <a:off x="827585" y="2492896"/>
              <a:ext cx="7488830" cy="40260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1216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1216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463040">
                    <a:tc>
                      <a:txBody>
                        <a:bodyPr/>
                        <a:lstStyle/>
                        <a:p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Column 1</a:t>
                          </a:r>
                          <a:endParaRPr lang="en-AU" baseline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2308" t="-2490" r="-291923" b="-175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129" t="-2490" r="-206048" b="-175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76628" t="-2490" r="-95785" b="-175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6371" t="-2490" r="-806" b="-1755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3 x a </a:t>
                          </a:r>
                          <a:r>
                            <a:rPr lang="en-AU" smtClean="0">
                              <a:solidFill>
                                <a:schemeClr val="tx1"/>
                              </a:solidFill>
                            </a:rPr>
                            <a:t>or </a:t>
                          </a:r>
                          <a:r>
                            <a:rPr lang="en-AU" smtClean="0">
                              <a:solidFill>
                                <a:schemeClr val="tx1"/>
                              </a:solidFill>
                            </a:rPr>
                            <a:t>3a or a x 3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 smtClean="0">
                              <a:solidFill>
                                <a:schemeClr val="tx1"/>
                              </a:solidFill>
                            </a:rPr>
                            <a:t> - 8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 smtClean="0">
                              <a:solidFill>
                                <a:schemeClr val="tx1"/>
                              </a:solidFill>
                            </a:rPr>
                            <a:t> + 12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96371" t="-235238" r="-806" b="-302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30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46806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5184576"/>
              </a:xfrm>
            </p:spPr>
            <p:txBody>
              <a:bodyPr>
                <a:normAutofit/>
              </a:bodyPr>
              <a:lstStyle/>
              <a:p>
                <a:r>
                  <a:rPr lang="en-AU" dirty="0"/>
                  <a:t>Students get the idea of algebra saving them time (“I still don’t get the “a” stuff” – “That’s OK, write the sentence, either are fine)</a:t>
                </a:r>
              </a:p>
              <a:p>
                <a:r>
                  <a:rPr lang="en-AU" dirty="0"/>
                  <a:t>  Can start each lesson with lots of quick questions in a short time – handy for starters</a:t>
                </a:r>
              </a:p>
              <a:p>
                <a:r>
                  <a:rPr lang="en-AU" dirty="0"/>
                  <a:t>Can use the same idea to introduce increasingly complex algebra concepts, and show they work with the real numbers they are familiar with. </a:t>
                </a:r>
              </a:p>
              <a:p>
                <a:r>
                  <a:rPr lang="en-AU" dirty="0"/>
                  <a:t>For other substitution, use lots of other examples from other subjects / topics  </a:t>
                </a:r>
                <a:r>
                  <a:rPr lang="en-AU" dirty="0" err="1"/>
                  <a:t>eg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 ×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AU" dirty="0"/>
                  <a:t> means the same as, but is quicker to write than </a:t>
                </a:r>
                <a:r>
                  <a:rPr lang="en-AU" sz="1500" dirty="0"/>
                  <a:t>“The Area of a rectangle is equal to the length of the rectangle multiplied by its width”</a:t>
                </a:r>
              </a:p>
              <a:p>
                <a:pPr>
                  <a:buFont typeface="Arial" pitchFamily="34" charset="0"/>
                  <a:buChar char="•"/>
                </a:pPr>
                <a:endParaRPr lang="en-AU" dirty="0"/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5184576"/>
              </a:xfrm>
              <a:blipFill rotWithShape="0">
                <a:blip r:embed="rId2"/>
                <a:stretch>
                  <a:fillRect t="-1176" r="-22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AU" dirty="0"/>
              <a:t>Substitution Table – Features</a:t>
            </a:r>
          </a:p>
        </p:txBody>
      </p:sp>
    </p:spTree>
    <p:extLst>
      <p:ext uri="{BB962C8B-B14F-4D97-AF65-F5344CB8AC3E}">
        <p14:creationId xmlns:p14="http://schemas.microsoft.com/office/powerpoint/2010/main" val="3351961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en-AU" dirty="0"/>
              <a:t>Get students to fill in the table – with calculators.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Students will find cheat / shortcuts i.e. discover </a:t>
            </a:r>
            <a:r>
              <a:rPr lang="en-AU" sz="3200" b="1" dirty="0"/>
              <a:t>simplification</a:t>
            </a:r>
            <a:r>
              <a:rPr lang="en-AU" dirty="0"/>
              <a:t> and </a:t>
            </a:r>
            <a:r>
              <a:rPr lang="en-AU" u="sng" dirty="0"/>
              <a:t>its purpose</a:t>
            </a:r>
            <a:r>
              <a:rPr lang="en-AU" dirty="0"/>
              <a:t> i.e. it saves time when the letters are  the same (like terms) </a:t>
            </a:r>
            <a:r>
              <a:rPr lang="en-AU" u="sng" dirty="0"/>
              <a:t>NOT </a:t>
            </a:r>
            <a:r>
              <a:rPr lang="en-AU" dirty="0"/>
              <a:t>because 7 bananas + 3 bananas = 10 bananas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AU" dirty="0"/>
              <a:t>More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18788"/>
                  </p:ext>
                </p:extLst>
              </p:nvPr>
            </p:nvGraphicFramePr>
            <p:xfrm>
              <a:off x="827584" y="1844824"/>
              <a:ext cx="7236143" cy="241617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80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980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80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036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7B + 3B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21B – 19B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𝟐𝟕𝐁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𝟗𝟏𝐁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−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𝟖𝐁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81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81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781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30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781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18788"/>
                  </p:ext>
                </p:extLst>
              </p:nvPr>
            </p:nvGraphicFramePr>
            <p:xfrm>
              <a:off x="827584" y="1844824"/>
              <a:ext cx="7236143" cy="241617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3"/>
                    <a:gridCol w="1980000"/>
                    <a:gridCol w="1980000"/>
                    <a:gridCol w="1980000"/>
                  </a:tblGrid>
                  <a:tr h="5036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7B + 3B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21B – 19B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65846" t="-7229" r="-615" b="-381928"/>
                          </a:stretch>
                        </a:blipFill>
                      </a:tcPr>
                    </a:tc>
                  </a:tr>
                  <a:tr h="4781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781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781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30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781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30527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/>
          </a:bodyPr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After doing this, students should see that 2a+ 3b is not equal 5ab or 6ab. i.e. different letters means can’t be simplified because the answers are different </a:t>
            </a:r>
            <a:r>
              <a:rPr lang="en-AU" u="sng" dirty="0"/>
              <a:t>NOT </a:t>
            </a:r>
            <a:r>
              <a:rPr lang="en-AU" dirty="0"/>
              <a:t>because you can’t add apples to bananas.</a:t>
            </a:r>
          </a:p>
          <a:p>
            <a:r>
              <a:rPr lang="en-AU" dirty="0"/>
              <a:t>They will also see that 14a +7b-12a-4b simplifies to 2a + 3b (thus demonstrating simplifying using like terms)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AU" dirty="0"/>
              <a:t>Simplification with two letters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4212880"/>
                  </p:ext>
                </p:extLst>
              </p:nvPr>
            </p:nvGraphicFramePr>
            <p:xfrm>
              <a:off x="611560" y="1196752"/>
              <a:ext cx="7164000" cy="24293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2340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06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2a + 3b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5ab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𝟔𝐚𝐛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b="1" i="0" dirty="0">
                              <a:solidFill>
                                <a:schemeClr val="tx1"/>
                              </a:solidFill>
                            </a:rPr>
                            <a:t>14a</a:t>
                          </a:r>
                          <a:r>
                            <a:rPr lang="en-AU" b="1" i="0" baseline="0" dirty="0">
                              <a:solidFill>
                                <a:schemeClr val="tx1"/>
                              </a:solidFill>
                            </a:rPr>
                            <a:t> + 7b – 12a- 4b</a:t>
                          </a:r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4212880"/>
                  </p:ext>
                </p:extLst>
              </p:nvPr>
            </p:nvGraphicFramePr>
            <p:xfrm>
              <a:off x="611560" y="1196752"/>
              <a:ext cx="7164000" cy="24293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92000"/>
                    <a:gridCol w="792000"/>
                    <a:gridCol w="1080000"/>
                    <a:gridCol w="1080000"/>
                    <a:gridCol w="1080000"/>
                    <a:gridCol w="2340000"/>
                  </a:tblGrid>
                  <a:tr h="506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2a + 3b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5ab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48023" t="-7229" r="-218079" b="-3831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b="1" i="0" dirty="0" smtClean="0">
                              <a:solidFill>
                                <a:schemeClr val="tx1"/>
                              </a:solidFill>
                            </a:rPr>
                            <a:t>14a</a:t>
                          </a:r>
                          <a:r>
                            <a:rPr lang="en-AU" b="1" i="0" baseline="0" dirty="0" smtClean="0">
                              <a:solidFill>
                                <a:schemeClr val="tx1"/>
                              </a:solidFill>
                            </a:rPr>
                            <a:t> + 7b – 12a- 4b</a:t>
                          </a:r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64319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rmAutofit/>
          </a:bodyPr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After doing this, students should see that 7a + 3p + 3a – 2p simplifies to 10a + p (not one term, but still simpler) (</a:t>
            </a:r>
            <a:r>
              <a:rPr lang="en-AU" dirty="0" err="1"/>
              <a:t>p.s.</a:t>
            </a:r>
            <a:r>
              <a:rPr lang="en-AU" dirty="0"/>
              <a:t> It is not equal 11ap thus reinforcing previous slide)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AU" dirty="0"/>
              <a:t>Simplification with two letters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035174"/>
              </p:ext>
            </p:extLst>
          </p:nvPr>
        </p:nvGraphicFramePr>
        <p:xfrm>
          <a:off x="611560" y="1196752"/>
          <a:ext cx="6817064" cy="2429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6395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7a + 3p + 3a – 2p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10a + 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11ap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737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737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737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737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972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46795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/>
                  <a:t>If they don’t want to simplify when working out tables, fine. (they will just take longer, and their friends will laugh at them)</a:t>
                </a:r>
              </a:p>
              <a:p>
                <a:r>
                  <a:rPr lang="en-AU" dirty="0"/>
                  <a:t>Students who can substitute and know what works, and what doesn’t, can </a:t>
                </a:r>
                <a:r>
                  <a:rPr lang="en-AU" u="sng" dirty="0"/>
                  <a:t>then</a:t>
                </a:r>
                <a:r>
                  <a:rPr lang="en-AU" dirty="0"/>
                  <a:t> probably do the “basic” textbook questions</a:t>
                </a:r>
              </a:p>
              <a:p>
                <a:r>
                  <a:rPr lang="en-AU" dirty="0"/>
                  <a:t>  Do your multiplication and division simplifications the same way – students learn the fact by </a:t>
                </a:r>
                <a:r>
                  <a:rPr lang="en-AU" u="sng" dirty="0">
                    <a:solidFill>
                      <a:srgbClr val="FF0000"/>
                    </a:solidFill>
                  </a:rPr>
                  <a:t>observing what happens with real numbers</a:t>
                </a:r>
                <a:r>
                  <a:rPr lang="en-AU" dirty="0"/>
                  <a:t> and then generalising </a:t>
                </a:r>
                <a:r>
                  <a:rPr lang="en-AU" dirty="0" err="1"/>
                  <a:t>eg</a:t>
                </a:r>
                <a:r>
                  <a:rPr lang="en-AU" dirty="0"/>
                  <a:t> ab = </a:t>
                </a:r>
                <a:r>
                  <a:rPr lang="en-AU" dirty="0" err="1"/>
                  <a:t>ba</a:t>
                </a:r>
                <a:r>
                  <a:rPr lang="en-AU" dirty="0"/>
                  <a:t>, but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A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 </m:t>
                    </m:r>
                    <m:f>
                      <m:f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AU" dirty="0"/>
              </a:p>
              <a:p>
                <a:endParaRPr lang="en-AU" dirty="0"/>
              </a:p>
              <a:p>
                <a:pPr>
                  <a:buFont typeface="Arial" pitchFamily="34" charset="0"/>
                  <a:buChar char="•"/>
                </a:pPr>
                <a:endParaRPr lang="en-AU" dirty="0"/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467952"/>
              </a:xfrm>
              <a:blipFill rotWithShape="0">
                <a:blip r:embed="rId2"/>
                <a:stretch>
                  <a:fillRect t="-2319" r="-14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Simplification</a:t>
            </a:r>
          </a:p>
        </p:txBody>
      </p:sp>
    </p:spTree>
    <p:extLst>
      <p:ext uri="{BB962C8B-B14F-4D97-AF65-F5344CB8AC3E}">
        <p14:creationId xmlns:p14="http://schemas.microsoft.com/office/powerpoint/2010/main" val="3859631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539960"/>
              </a:xfrm>
            </p:spPr>
            <p:txBody>
              <a:bodyPr>
                <a:normAutofit/>
              </a:bodyPr>
              <a:lstStyle/>
              <a:p>
                <a:r>
                  <a:rPr lang="en-AU" dirty="0"/>
                  <a:t>Practices the real life problem solving approach of looking at a  complex problem and seeing when / how it can be made easier and quicker</a:t>
                </a:r>
              </a:p>
              <a:p>
                <a:r>
                  <a:rPr lang="en-AU" dirty="0"/>
                  <a:t>If designing tables to demonstrate it, the more horrible the original expression, combined with the easier the simplified one, the better </a:t>
                </a:r>
              </a:p>
              <a:p>
                <a:pPr marL="109728" indent="0">
                  <a:buNone/>
                </a:pPr>
                <a:r>
                  <a:rPr lang="en-AU" dirty="0" err="1"/>
                  <a:t>eg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4.2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+3.7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+2.1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AU" dirty="0"/>
              </a:p>
              <a:p>
                <a:pPr marL="109728" indent="0">
                  <a:buNone/>
                </a:pPr>
                <a:endParaRPr lang="en-AU" dirty="0"/>
              </a:p>
              <a:p>
                <a:r>
                  <a:rPr lang="en-AU" dirty="0"/>
                  <a:t>Similar tables can be used to demonstrate expansion and then factorisation</a:t>
                </a:r>
              </a:p>
              <a:p>
                <a:endParaRPr lang="en-AU" dirty="0"/>
              </a:p>
              <a:p>
                <a:pPr>
                  <a:buFont typeface="Arial" pitchFamily="34" charset="0"/>
                  <a:buChar char="•"/>
                </a:pPr>
                <a:endParaRPr lang="en-AU" dirty="0"/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539960"/>
              </a:xfrm>
              <a:blipFill rotWithShape="0">
                <a:blip r:embed="rId2"/>
                <a:stretch>
                  <a:fillRect l="-74" t="-1342" b="-40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Simplification</a:t>
            </a:r>
          </a:p>
        </p:txBody>
      </p:sp>
    </p:spTree>
    <p:extLst>
      <p:ext uri="{BB962C8B-B14F-4D97-AF65-F5344CB8AC3E}">
        <p14:creationId xmlns:p14="http://schemas.microsoft.com/office/powerpoint/2010/main" val="4141452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rmAutofit/>
          </a:bodyPr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After doing this, students should see that the two sets of answers are the same.</a:t>
            </a:r>
          </a:p>
          <a:p>
            <a:r>
              <a:rPr lang="en-AU" dirty="0"/>
              <a:t>You are still supposed to do the brackets first, but this is an advanced technique for when you don’t want to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AU" dirty="0"/>
              <a:t>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7477891"/>
                  </p:ext>
                </p:extLst>
              </p:nvPr>
            </p:nvGraphicFramePr>
            <p:xfrm>
              <a:off x="611560" y="1196752"/>
              <a:ext cx="7632848" cy="24293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212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801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18786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06060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06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>
                              <a:solidFill>
                                <a:schemeClr val="tx1"/>
                              </a:solidFill>
                            </a:rPr>
                            <a:t> (b + c)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𝐚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𝐛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𝐚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𝐜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30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7477891"/>
                  </p:ext>
                </p:extLst>
              </p:nvPr>
            </p:nvGraphicFramePr>
            <p:xfrm>
              <a:off x="611560" y="1196752"/>
              <a:ext cx="7632848" cy="24293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2128"/>
                    <a:gridCol w="1152128"/>
                    <a:gridCol w="1080120"/>
                    <a:gridCol w="2187868"/>
                    <a:gridCol w="2060604"/>
                  </a:tblGrid>
                  <a:tr h="506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 smtClean="0">
                              <a:solidFill>
                                <a:schemeClr val="tx1"/>
                              </a:solidFill>
                            </a:rPr>
                            <a:t> (b + c)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1006" t="-7229" r="-592" b="-383133"/>
                          </a:stretch>
                        </a:blipFill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30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5099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en-AU" sz="2800" dirty="0"/>
              <a:t>Algebra is an abbreviation system, a shortcut to save time and writing</a:t>
            </a:r>
          </a:p>
        </p:txBody>
      </p:sp>
      <p:pic>
        <p:nvPicPr>
          <p:cNvPr id="2050" name="Picture 2" descr="D:\Users\pcollins\AppData\Local\Microsoft\Windows\Temporary Internet Files\Content.IE5\IKN2405M\MP900227549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15319"/>
            <a:ext cx="2895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595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rmAutofit/>
          </a:bodyPr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marL="109728" indent="0">
              <a:buNone/>
            </a:pPr>
            <a:endParaRPr lang="en-AU" dirty="0"/>
          </a:p>
          <a:p>
            <a:r>
              <a:rPr lang="en-AU" dirty="0"/>
              <a:t>After doing this, students should still see that the two sets of answers are the same, but expanding it is (sometimes) easier than doing the brackets.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AU" dirty="0"/>
              <a:t>More Expansion – why bother?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2773747"/>
                  </p:ext>
                </p:extLst>
              </p:nvPr>
            </p:nvGraphicFramePr>
            <p:xfrm>
              <a:off x="611560" y="1196752"/>
              <a:ext cx="7632848" cy="19486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212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801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18786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06060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06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>
                              <a:solidFill>
                                <a:schemeClr val="tx1"/>
                              </a:solidFill>
                            </a:rPr>
                            <a:t> (b - c)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𝐚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𝐛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𝐚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𝐜</m:t>
                                </m:r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2773747"/>
                  </p:ext>
                </p:extLst>
              </p:nvPr>
            </p:nvGraphicFramePr>
            <p:xfrm>
              <a:off x="611560" y="1196752"/>
              <a:ext cx="7632848" cy="19486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2128"/>
                    <a:gridCol w="1152128"/>
                    <a:gridCol w="1080120"/>
                    <a:gridCol w="2187868"/>
                    <a:gridCol w="2060604"/>
                  </a:tblGrid>
                  <a:tr h="506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 smtClean="0">
                              <a:solidFill>
                                <a:schemeClr val="tx1"/>
                              </a:solidFill>
                            </a:rPr>
                            <a:t> (b - c)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1006" t="-7229" r="-592" b="-289157"/>
                          </a:stretch>
                        </a:blipFill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17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23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100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1000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01913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10791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/>
                  <a:t>Make sure that the letter stands for a number, not a thing </a:t>
                </a:r>
                <a:r>
                  <a:rPr lang="en-AU" dirty="0" err="1"/>
                  <a:t>eg</a:t>
                </a:r>
                <a:r>
                  <a:rPr lang="en-AU" dirty="0"/>
                  <a:t> a = no. of apples, not apples</a:t>
                </a:r>
              </a:p>
              <a:p>
                <a:r>
                  <a:rPr lang="en-AU" dirty="0"/>
                  <a:t>Don’t use the letters o, capital I, lower case l, S, lower case b, </a:t>
                </a:r>
              </a:p>
              <a:p>
                <a:r>
                  <a:rPr lang="en-AU" dirty="0"/>
                  <a:t>From year 11 up, avoid e</a:t>
                </a:r>
              </a:p>
              <a:p>
                <a:r>
                  <a:rPr lang="en-AU" dirty="0"/>
                  <a:t>If using z, cross it European style</a:t>
                </a:r>
              </a:p>
              <a:p>
                <a:r>
                  <a:rPr lang="en-AU" dirty="0"/>
                  <a:t>Make sure letter x is written as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and don’t overuse it</a:t>
                </a:r>
              </a:p>
              <a:p>
                <a:r>
                  <a:rPr lang="en-AU" dirty="0"/>
                  <a:t>For novelty purposes I have used Greek and Cyrillic letters – it’s all good</a:t>
                </a:r>
              </a:p>
              <a:p>
                <a:endParaRPr lang="en-AU" dirty="0"/>
              </a:p>
              <a:p>
                <a:pPr>
                  <a:buFont typeface="Arial" pitchFamily="34" charset="0"/>
                  <a:buChar char="•"/>
                </a:pPr>
                <a:endParaRPr lang="en-AU" dirty="0"/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107912"/>
              </a:xfrm>
              <a:blipFill rotWithShape="0">
                <a:blip r:embed="rId2"/>
                <a:stretch>
                  <a:fillRect t="-2522" r="-1185" b="-22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Algebra warnings</a:t>
            </a:r>
          </a:p>
        </p:txBody>
      </p:sp>
    </p:spTree>
    <p:extLst>
      <p:ext uri="{BB962C8B-B14F-4D97-AF65-F5344CB8AC3E}">
        <p14:creationId xmlns:p14="http://schemas.microsoft.com/office/powerpoint/2010/main" val="3383609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en-AU" sz="2400" dirty="0"/>
              <a:t>Like the substitution idea, but in reverse</a:t>
            </a:r>
          </a:p>
          <a:p>
            <a:r>
              <a:rPr lang="en-AU" sz="2400" dirty="0"/>
              <a:t>i.e. first find the number you started with to get the answer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This is basic one step linear equation solving (the link with substitution being pretty obvious)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AU" dirty="0"/>
              <a:t>Equation solving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3639918"/>
                  </p:ext>
                </p:extLst>
              </p:nvPr>
            </p:nvGraphicFramePr>
            <p:xfrm>
              <a:off x="827585" y="2492896"/>
              <a:ext cx="7488830" cy="29670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1216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1216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06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 x a or 2a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>
                              <a:solidFill>
                                <a:schemeClr val="tx1"/>
                              </a:solidFill>
                            </a:rPr>
                            <a:t> - 8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>
                              <a:solidFill>
                                <a:schemeClr val="tx1"/>
                              </a:solidFill>
                            </a:rPr>
                            <a:t> + 12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𝐚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÷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𝐨𝐫</m:t>
                                </m:r>
                                <m:r>
                                  <a:rPr lang="en-AU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AU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𝐚</m:t>
                                    </m:r>
                                  </m:num>
                                  <m:den>
                                    <m:r>
                                      <a:rPr lang="en-AU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AU" b="1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60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3639918"/>
                  </p:ext>
                </p:extLst>
              </p:nvPr>
            </p:nvGraphicFramePr>
            <p:xfrm>
              <a:off x="827585" y="2492896"/>
              <a:ext cx="7488830" cy="29670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3"/>
                    <a:gridCol w="1584176"/>
                    <a:gridCol w="1512168"/>
                    <a:gridCol w="1584176"/>
                    <a:gridCol w="1512167"/>
                  </a:tblGrid>
                  <a:tr h="5633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 </a:t>
                          </a:r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x a or </a:t>
                          </a:r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2a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 smtClean="0">
                              <a:solidFill>
                                <a:schemeClr val="tx1"/>
                              </a:solidFill>
                            </a:rPr>
                            <a:t> - 8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r>
                            <a:rPr lang="en-AU" baseline="0" dirty="0" smtClean="0">
                              <a:solidFill>
                                <a:schemeClr val="tx1"/>
                              </a:solidFill>
                            </a:rPr>
                            <a:t> + 12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96371" t="-6452" r="-806" b="-426882"/>
                          </a:stretch>
                        </a:blipFill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60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15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80737"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AU" dirty="0" smtClean="0">
                              <a:solidFill>
                                <a:schemeClr val="tx1"/>
                              </a:solidFill>
                            </a:rPr>
                            <a:t>11</a:t>
                          </a:r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A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16989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8980" y="980728"/>
                <a:ext cx="8229600" cy="5112568"/>
              </a:xfrm>
            </p:spPr>
            <p:txBody>
              <a:bodyPr>
                <a:normAutofit fontScale="92500" lnSpcReduction="20000"/>
              </a:bodyPr>
              <a:lstStyle/>
              <a:p>
                <a:pPr marL="109728" indent="0">
                  <a:buNone/>
                </a:pPr>
                <a:r>
                  <a:rPr lang="en-AU" dirty="0">
                    <a:solidFill>
                      <a:schemeClr val="tx1"/>
                    </a:solidFill>
                  </a:rPr>
                  <a:t>Solve by inspection, or solve by doing opposite functions (if numbers are awkward, maths skills not great)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+9=23</m:t>
                    </m:r>
                  </m:oMath>
                </a14:m>
                <a:r>
                  <a:rPr lang="en-AU" b="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:r>
                  <a:rPr lang="en-AU" sz="900" b="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=21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:r>
                  <a:rPr lang="en-AU" sz="9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−12=24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:r>
                  <a:rPr lang="en-AU" sz="9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÷4</m:t>
                    </m:r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:endParaRPr lang="en-AU" sz="900" dirty="0">
                  <a:solidFill>
                    <a:srgbClr val="FF0000"/>
                  </a:solidFill>
                </a:endParaRPr>
              </a:p>
              <a:p>
                <a:pPr marL="109728" indent="0">
                  <a:buNone/>
                </a:pPr>
                <a:r>
                  <a:rPr lang="en-AU" dirty="0">
                    <a:solidFill>
                      <a:srgbClr val="FF0000"/>
                    </a:solidFill>
                  </a:rPr>
                  <a:t>Plus, see connection between the problems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+9=23,  </m:t>
                    </m:r>
                    <m:r>
                      <a:rPr lang="en-A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AU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:r>
                  <a:rPr lang="en-AU" u="sng" dirty="0">
                    <a:solidFill>
                      <a:srgbClr val="FF0000"/>
                    </a:solidFill>
                  </a:rPr>
                  <a:t>And</a:t>
                </a:r>
                <a:r>
                  <a:rPr lang="en-AU" dirty="0">
                    <a:solidFill>
                      <a:srgbClr val="FF0000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+9=23</m:t>
                    </m:r>
                  </m:oMath>
                </a14:m>
                <a:r>
                  <a:rPr lang="en-AU" dirty="0">
                    <a:solidFill>
                      <a:srgbClr val="FF0000"/>
                    </a:solidFill>
                  </a:rPr>
                  <a:t> Fill in the box (from primary school)</a:t>
                </a:r>
              </a:p>
              <a:p>
                <a:pPr marL="109728" indent="0">
                  <a:buNone/>
                </a:pPr>
                <a:r>
                  <a:rPr lang="en-AU" u="sng" dirty="0">
                    <a:solidFill>
                      <a:srgbClr val="FF0000"/>
                    </a:solidFill>
                  </a:rPr>
                  <a:t>And</a:t>
                </a:r>
                <a:r>
                  <a:rPr lang="en-AU" dirty="0">
                    <a:solidFill>
                      <a:srgbClr val="FF0000"/>
                    </a:solidFill>
                  </a:rPr>
                  <a:t> I think of a number, add 9 and the answer is 23. My number is: -</a:t>
                </a:r>
              </a:p>
              <a:p>
                <a:pPr marL="109728" indent="0">
                  <a:buNone/>
                </a:pPr>
                <a:endParaRPr lang="en-A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8980" y="980728"/>
                <a:ext cx="8229600" cy="5112568"/>
              </a:xfrm>
              <a:blipFill>
                <a:blip r:embed="rId2"/>
                <a:stretch>
                  <a:fillRect t="-2503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AU" sz="3200" u="sng" dirty="0"/>
              <a:t>OR</a:t>
            </a:r>
            <a:r>
              <a:rPr lang="en-AU" sz="3200" dirty="0"/>
              <a:t> Single step equation solving</a:t>
            </a:r>
            <a:r>
              <a:rPr lang="en-AU" dirty="0"/>
              <a:t>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97625" y="1806693"/>
            <a:ext cx="1008112" cy="513348"/>
            <a:chOff x="3995936" y="2276872"/>
            <a:chExt cx="1008112" cy="576064"/>
          </a:xfrm>
        </p:grpSpPr>
        <p:sp>
          <p:nvSpPr>
            <p:cNvPr id="4" name="Oval 3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211960" y="2348879"/>
                  <a:ext cx="648072" cy="4144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−9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79"/>
                  <a:ext cx="648072" cy="414453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Group 18"/>
          <p:cNvGrpSpPr/>
          <p:nvPr/>
        </p:nvGrpSpPr>
        <p:grpSpPr>
          <a:xfrm>
            <a:off x="2352107" y="2346863"/>
            <a:ext cx="1111690" cy="1616375"/>
            <a:chOff x="2486872" y="2372737"/>
            <a:chExt cx="1111690" cy="1616375"/>
          </a:xfrm>
        </p:grpSpPr>
        <p:grpSp>
          <p:nvGrpSpPr>
            <p:cNvPr id="18" name="Group 17"/>
            <p:cNvGrpSpPr/>
            <p:nvPr/>
          </p:nvGrpSpPr>
          <p:grpSpPr>
            <a:xfrm>
              <a:off x="2486872" y="2372737"/>
              <a:ext cx="1111690" cy="1064571"/>
              <a:chOff x="2486872" y="2372737"/>
              <a:chExt cx="1111690" cy="106457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2486872" y="2372737"/>
                <a:ext cx="1008112" cy="504056"/>
              </a:xfrm>
              <a:prstGeom prst="ellipse">
                <a:avLst/>
              </a:prstGeom>
              <a:noFill/>
              <a:ln w="3175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2590450" y="2933252"/>
                <a:ext cx="1008112" cy="504056"/>
                <a:chOff x="3995936" y="2276872"/>
                <a:chExt cx="1008112" cy="576064"/>
              </a:xfrm>
            </p:grpSpPr>
            <p:sp>
              <p:nvSpPr>
                <p:cNvPr id="11" name="Oval 10"/>
                <p:cNvSpPr/>
                <p:nvPr/>
              </p:nvSpPr>
              <p:spPr>
                <a:xfrm>
                  <a:off x="3995936" y="2276872"/>
                  <a:ext cx="1008112" cy="576064"/>
                </a:xfrm>
                <a:prstGeom prst="ellipse">
                  <a:avLst/>
                </a:prstGeom>
                <a:noFill/>
                <a:ln w="3175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TextBox 11"/>
                    <p:cNvSpPr txBox="1"/>
                    <p:nvPr/>
                  </p:nvSpPr>
                  <p:spPr>
                    <a:xfrm>
                      <a:off x="4211960" y="2348880"/>
                      <a:ext cx="648072" cy="42209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AU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</m:t>
                            </m:r>
                          </m:oMath>
                        </m:oMathPara>
                      </a14:m>
                      <a:endParaRPr lang="en-AU" dirty="0"/>
                    </a:p>
                  </p:txBody>
                </p:sp>
              </mc:Choice>
              <mc:Fallback xmlns="">
                <p:sp>
                  <p:nvSpPr>
                    <p:cNvPr id="12" name="TextBox 1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11960" y="2348880"/>
                      <a:ext cx="648072" cy="422094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AU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17" name="Group 16"/>
            <p:cNvGrpSpPr/>
            <p:nvPr/>
          </p:nvGrpSpPr>
          <p:grpSpPr>
            <a:xfrm>
              <a:off x="2532390" y="2454140"/>
              <a:ext cx="1008112" cy="1534972"/>
              <a:chOff x="2590450" y="2436081"/>
              <a:chExt cx="1008112" cy="153497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2742574" y="3520589"/>
                    <a:ext cx="648072" cy="3231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AU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AU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oMath>
                      </m:oMathPara>
                    </a14:m>
                    <a:endParaRPr lang="en-AU" dirty="0"/>
                  </a:p>
                </p:txBody>
              </p:sp>
            </mc:Choice>
            <mc:Fallback xmlns=""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42574" y="3520589"/>
                    <a:ext cx="648072" cy="323166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754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3" name="Group 12"/>
              <p:cNvGrpSpPr/>
              <p:nvPr/>
            </p:nvGrpSpPr>
            <p:grpSpPr>
              <a:xfrm>
                <a:off x="2590450" y="2436081"/>
                <a:ext cx="1008112" cy="1534972"/>
                <a:chOff x="3995936" y="1098682"/>
                <a:chExt cx="1008112" cy="1754254"/>
              </a:xfrm>
            </p:grpSpPr>
            <p:sp>
              <p:nvSpPr>
                <p:cNvPr id="14" name="Oval 13"/>
                <p:cNvSpPr/>
                <p:nvPr/>
              </p:nvSpPr>
              <p:spPr>
                <a:xfrm>
                  <a:off x="3995936" y="2276872"/>
                  <a:ext cx="1008112" cy="576064"/>
                </a:xfrm>
                <a:prstGeom prst="ellipse">
                  <a:avLst/>
                </a:prstGeom>
                <a:noFill/>
                <a:ln w="3175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4070124" y="1098682"/>
                      <a:ext cx="648072" cy="42209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AU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÷</m:t>
                            </m:r>
                            <m:r>
                              <a:rPr lang="en-AU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oMath>
                        </m:oMathPara>
                      </a14:m>
                      <a:endParaRPr lang="en-AU" dirty="0"/>
                    </a:p>
                  </p:txBody>
                </p:sp>
              </mc:Choice>
              <mc:Fallback xmlns="">
                <p:sp>
                  <p:nvSpPr>
                    <p:cNvPr id="15" name="TextBox 1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70124" y="1098682"/>
                      <a:ext cx="648072" cy="422094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sp>
        <p:nvSpPr>
          <p:cNvPr id="16" name="Rectangle 15"/>
          <p:cNvSpPr/>
          <p:nvPr/>
        </p:nvSpPr>
        <p:spPr>
          <a:xfrm>
            <a:off x="1607534" y="4581128"/>
            <a:ext cx="504056" cy="432048"/>
          </a:xfrm>
          <a:prstGeom prst="rect">
            <a:avLst/>
          </a:prstGeom>
          <a:noFill/>
          <a:ln w="317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478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8980" y="980728"/>
                <a:ext cx="8229600" cy="5112568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AU" dirty="0">
                    <a:solidFill>
                      <a:schemeClr val="tx1"/>
                    </a:solidFill>
                  </a:rPr>
                  <a:t>Solve by doing opposite functions (if numbers are awkward, maths skills not great, decimals or fractions turn up) – the skill – Identify the opposite function</a:t>
                </a:r>
              </a:p>
              <a:p>
                <a:pPr marL="109728" indent="0">
                  <a:buNone/>
                </a:pPr>
                <a:r>
                  <a:rPr lang="en-AU" b="1" dirty="0"/>
                  <a:t>Do whatever it takes, to get one letter by itself on one side of the equation.</a:t>
                </a:r>
              </a:p>
              <a:p>
                <a:pPr marL="109728" indent="0">
                  <a:buNone/>
                </a:pPr>
                <a:r>
                  <a:rPr lang="en-AU" sz="900" b="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:r>
                  <a:rPr lang="en-AU" sz="9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5.5 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:r>
                  <a:rPr lang="en-AU" sz="9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9728" indent="0">
                  <a:buNone/>
                </a:pPr>
                <a:endParaRPr lang="en-AU" sz="900" dirty="0">
                  <a:solidFill>
                    <a:srgbClr val="FF0000"/>
                  </a:solidFill>
                </a:endParaRPr>
              </a:p>
              <a:p>
                <a:pPr marL="109728" indent="0">
                  <a:buNone/>
                </a:pPr>
                <a:endParaRPr lang="en-AU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8980" y="980728"/>
                <a:ext cx="8229600" cy="5112568"/>
              </a:xfrm>
              <a:blipFill>
                <a:blip r:embed="rId2"/>
                <a:stretch>
                  <a:fillRect l="-74" t="-1192" r="-11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AU" sz="3200" dirty="0" err="1"/>
              <a:t>Eg</a:t>
            </a:r>
            <a:r>
              <a:rPr lang="en-AU" sz="3200" dirty="0"/>
              <a:t> of Single step equation solving</a:t>
            </a:r>
            <a:r>
              <a:rPr lang="en-AU" dirty="0"/>
              <a:t>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267744" y="3789040"/>
            <a:ext cx="1008112" cy="504056"/>
            <a:chOff x="2486872" y="2372737"/>
            <a:chExt cx="1008112" cy="504056"/>
          </a:xfrm>
        </p:grpSpPr>
        <p:sp>
          <p:nvSpPr>
            <p:cNvPr id="8" name="Oval 7"/>
            <p:cNvSpPr/>
            <p:nvPr/>
          </p:nvSpPr>
          <p:spPr>
            <a:xfrm>
              <a:off x="2486872" y="2372737"/>
              <a:ext cx="1008112" cy="504056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606578" y="2454140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6578" y="2454140"/>
                  <a:ext cx="648072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3719361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AU" dirty="0"/>
                  <a:t>When one step mental arithmetic doesn’t work.</a:t>
                </a:r>
              </a:p>
              <a:p>
                <a:pPr marL="109728" indent="0">
                  <a:buNone/>
                </a:pPr>
                <a:r>
                  <a:rPr lang="en-AU" dirty="0"/>
                  <a:t>I like the do the same thing to both sides of the equation idea, until you get the letter by itself </a:t>
                </a:r>
                <a:r>
                  <a:rPr lang="en-AU" dirty="0" err="1"/>
                  <a:t>eg</a:t>
                </a:r>
                <a:endParaRPr lang="en-AU" dirty="0"/>
              </a:p>
              <a:p>
                <a:pPr marL="109728" indent="0">
                  <a:buNone/>
                </a:pPr>
                <a:endParaRPr lang="en-AU" sz="800" dirty="0"/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=14</m:t>
                    </m:r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:r>
                  <a:rPr lang="en-AU" sz="800" dirty="0"/>
                  <a:t>    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11</a:t>
                </a:r>
              </a:p>
              <a:p>
                <a:pPr marL="109728" indent="0">
                  <a:buNone/>
                </a:pPr>
                <a:r>
                  <a:rPr lang="en-AU" sz="800" dirty="0"/>
                  <a:t>   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5.5</a:t>
                </a:r>
              </a:p>
              <a:p>
                <a:pPr marL="109728" indent="0">
                  <a:buNone/>
                </a:pPr>
                <a:endParaRPr lang="en-AU" sz="800" dirty="0"/>
              </a:p>
              <a:p>
                <a:pPr marL="109728" indent="0">
                  <a:buNone/>
                </a:pPr>
                <a:r>
                  <a:rPr lang="en-AU" dirty="0"/>
                  <a:t>I like the write what you are doing to both sides in the circle, so you keep track of what you are doing</a:t>
                </a:r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  <a:blipFill>
                <a:blip r:embed="rId3"/>
                <a:stretch>
                  <a:fillRect l="-74" t="-1192" r="-103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AU" dirty="0"/>
              <a:t>Multi step equation solving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987099" y="2824810"/>
            <a:ext cx="1008112" cy="504056"/>
            <a:chOff x="3995936" y="2276872"/>
            <a:chExt cx="1008112" cy="576064"/>
          </a:xfrm>
        </p:grpSpPr>
        <p:sp>
          <p:nvSpPr>
            <p:cNvPr id="11" name="Oval 10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/>
          <p:cNvGrpSpPr/>
          <p:nvPr/>
        </p:nvGrpSpPr>
        <p:grpSpPr>
          <a:xfrm>
            <a:off x="2987099" y="3429000"/>
            <a:ext cx="1008112" cy="504056"/>
            <a:chOff x="3995936" y="2276872"/>
            <a:chExt cx="1008112" cy="576064"/>
          </a:xfrm>
        </p:grpSpPr>
        <p:sp>
          <p:nvSpPr>
            <p:cNvPr id="14" name="Oval 13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64274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AU" dirty="0"/>
                  <a:t>More complex:-</a:t>
                </a:r>
              </a:p>
              <a:p>
                <a:pPr marL="109728" indent="0">
                  <a:buNone/>
                </a:pPr>
                <a:endParaRPr lang="en-AU" dirty="0"/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b="0" i="1" smtClean="0">
                        <a:latin typeface="Cambria Math" panose="02040503050406030204" pitchFamily="18" charset="0"/>
                      </a:rPr>
                      <m:t> −7.5=−4</m:t>
                    </m:r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:r>
                  <a:rPr lang="en-AU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3.5</m:t>
                    </m:r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=14</m:t>
                    </m:r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11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5.5</a:t>
                </a:r>
              </a:p>
              <a:p>
                <a:pPr marL="109728" indent="0">
                  <a:buNone/>
                </a:pPr>
                <a:endParaRPr lang="en-AU" dirty="0"/>
              </a:p>
              <a:p>
                <a:pPr marL="109728" indent="0">
                  <a:buNone/>
                </a:pPr>
                <a:r>
                  <a:rPr lang="en-AU" dirty="0"/>
                  <a:t>I really like the write what you are doing to both sides in the circle so you keep track</a:t>
                </a:r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  <a:blipFill>
                <a:blip r:embed="rId2"/>
                <a:stretch>
                  <a:fillRect l="-74" t="-11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AU" dirty="0"/>
              <a:t>Multi step equation solving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390548" y="2347347"/>
            <a:ext cx="1008112" cy="513348"/>
            <a:chOff x="3995936" y="2276872"/>
            <a:chExt cx="1008112" cy="576064"/>
          </a:xfrm>
        </p:grpSpPr>
        <p:sp>
          <p:nvSpPr>
            <p:cNvPr id="4" name="Oval 3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211960" y="2348880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+7.5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369332"/>
                </a:xfrm>
                <a:prstGeom prst="rect">
                  <a:avLst/>
                </a:prstGeom>
                <a:blipFill>
                  <a:blip r:embed="rId3"/>
                  <a:stretch>
                    <a:fillRect r="-943" b="-5556"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oup 6"/>
          <p:cNvGrpSpPr/>
          <p:nvPr/>
        </p:nvGrpSpPr>
        <p:grpSpPr>
          <a:xfrm>
            <a:off x="3354544" y="2915571"/>
            <a:ext cx="1008112" cy="504056"/>
            <a:chOff x="3995936" y="2276872"/>
            <a:chExt cx="1008112" cy="576064"/>
          </a:xfrm>
        </p:grpSpPr>
        <p:sp>
          <p:nvSpPr>
            <p:cNvPr id="8" name="Oval 7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211960" y="2348880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7547"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3318540" y="3451130"/>
            <a:ext cx="1008112" cy="504056"/>
            <a:chOff x="3995936" y="2276872"/>
            <a:chExt cx="1008112" cy="576064"/>
          </a:xfrm>
        </p:grpSpPr>
        <p:sp>
          <p:nvSpPr>
            <p:cNvPr id="11" name="Oval 10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/>
          <p:cNvGrpSpPr/>
          <p:nvPr/>
        </p:nvGrpSpPr>
        <p:grpSpPr>
          <a:xfrm>
            <a:off x="3282536" y="3963896"/>
            <a:ext cx="1008112" cy="504056"/>
            <a:chOff x="3995936" y="2276872"/>
            <a:chExt cx="1008112" cy="576064"/>
          </a:xfrm>
        </p:grpSpPr>
        <p:sp>
          <p:nvSpPr>
            <p:cNvPr id="14" name="Oval 13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39335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AU" dirty="0"/>
                  <a:t>More than one letter? do the same thing to both sides of the equation idea</a:t>
                </a:r>
              </a:p>
              <a:p>
                <a:pPr marL="109728" indent="0">
                  <a:buNone/>
                </a:pPr>
                <a:endParaRPr lang="en-AU" b="0" i="1" dirty="0">
                  <a:latin typeface="Cambria Math" panose="02040503050406030204" pitchFamily="18" charset="0"/>
                </a:endParaRP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=7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+14</m:t>
                    </m:r>
                  </m:oMath>
                </a14:m>
                <a:r>
                  <a:rPr lang="en-AU" dirty="0"/>
                  <a:t> 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=14</m:t>
                    </m:r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11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5.5</a:t>
                </a:r>
              </a:p>
              <a:p>
                <a:pPr marL="109728" indent="0">
                  <a:buNone/>
                </a:pPr>
                <a:endParaRPr lang="en-AU" dirty="0"/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  <a:blipFill rotWithShape="0">
                <a:blip r:embed="rId7"/>
                <a:stretch>
                  <a:fillRect l="-74" t="-11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AU" dirty="0"/>
              <a:t>More Multi step equation solving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18256" y="2630478"/>
            <a:ext cx="1008112" cy="504056"/>
            <a:chOff x="3995936" y="2276872"/>
            <a:chExt cx="1008112" cy="576064"/>
          </a:xfrm>
        </p:grpSpPr>
        <p:sp>
          <p:nvSpPr>
            <p:cNvPr id="8" name="Oval 7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3275856" y="3134534"/>
            <a:ext cx="1008112" cy="504056"/>
            <a:chOff x="3995936" y="2276872"/>
            <a:chExt cx="1008112" cy="576064"/>
          </a:xfrm>
        </p:grpSpPr>
        <p:sp>
          <p:nvSpPr>
            <p:cNvPr id="11" name="Oval 10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/>
          <p:cNvGrpSpPr/>
          <p:nvPr/>
        </p:nvGrpSpPr>
        <p:grpSpPr>
          <a:xfrm>
            <a:off x="2283214" y="3638590"/>
            <a:ext cx="1008112" cy="504056"/>
            <a:chOff x="3995936" y="2276872"/>
            <a:chExt cx="1008112" cy="576064"/>
          </a:xfrm>
        </p:grpSpPr>
        <p:sp>
          <p:nvSpPr>
            <p:cNvPr id="14" name="Oval 13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65425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AU" dirty="0"/>
                  <a:t>Brackets? Expand then do the same thing to both sides of the equation idea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3(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+1) =7(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AU" b="0" i="1" dirty="0">
                    <a:latin typeface="Cambria Math" panose="02040503050406030204" pitchFamily="18" charset="0"/>
                  </a:rPr>
                  <a:t>     - Expand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=7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+14</m:t>
                    </m:r>
                  </m:oMath>
                </a14:m>
                <a:r>
                  <a:rPr lang="en-AU" dirty="0"/>
                  <a:t> 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=14</m:t>
                    </m:r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11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5.5</a:t>
                </a:r>
              </a:p>
              <a:p>
                <a:pPr marL="109728" indent="0">
                  <a:buNone/>
                </a:pPr>
                <a:endParaRPr lang="en-AU" dirty="0"/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  <a:blipFill>
                <a:blip r:embed="rId2"/>
                <a:stretch>
                  <a:fillRect l="-74" t="-11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AU" sz="3200" dirty="0"/>
              <a:t>Even More Multi step equation solving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18256" y="2630478"/>
            <a:ext cx="1008112" cy="504056"/>
            <a:chOff x="3995936" y="2276872"/>
            <a:chExt cx="1008112" cy="576064"/>
          </a:xfrm>
        </p:grpSpPr>
        <p:sp>
          <p:nvSpPr>
            <p:cNvPr id="8" name="Oval 7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3275856" y="3134534"/>
            <a:ext cx="1008112" cy="504056"/>
            <a:chOff x="3995936" y="2276872"/>
            <a:chExt cx="1008112" cy="576064"/>
          </a:xfrm>
        </p:grpSpPr>
        <p:sp>
          <p:nvSpPr>
            <p:cNvPr id="11" name="Oval 10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/>
          <p:cNvGrpSpPr/>
          <p:nvPr/>
        </p:nvGrpSpPr>
        <p:grpSpPr>
          <a:xfrm>
            <a:off x="2283214" y="3638590"/>
            <a:ext cx="1008112" cy="504056"/>
            <a:chOff x="3995936" y="2276872"/>
            <a:chExt cx="1008112" cy="576064"/>
          </a:xfrm>
        </p:grpSpPr>
        <p:sp>
          <p:nvSpPr>
            <p:cNvPr id="14" name="Oval 13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059553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AU" dirty="0"/>
                  <a:t>Fractions? Multiply and then do as before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AU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21(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21(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+2)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AU" dirty="0"/>
                  <a:t>  </a:t>
                </a:r>
                <a:r>
                  <a:rPr lang="en-AU" i="1" dirty="0">
                    <a:latin typeface="Cambria Math" panose="02040503050406030204" pitchFamily="18" charset="0"/>
                  </a:rPr>
                  <a:t>- Cancel Down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3(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+1) =7(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AU" b="0" i="1" dirty="0">
                    <a:latin typeface="Cambria Math" panose="02040503050406030204" pitchFamily="18" charset="0"/>
                  </a:rPr>
                  <a:t>     - Expand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=7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+14</m:t>
                    </m:r>
                  </m:oMath>
                </a14:m>
                <a:r>
                  <a:rPr lang="en-AU" dirty="0"/>
                  <a:t> 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=14</m:t>
                    </m:r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11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5.5</a:t>
                </a:r>
              </a:p>
              <a:p>
                <a:pPr marL="109728" indent="0">
                  <a:buNone/>
                </a:pPr>
                <a:endParaRPr lang="en-AU" dirty="0"/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  <a:blipFill>
                <a:blip r:embed="rId2"/>
                <a:stretch>
                  <a:fillRect l="-74" t="-11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AU" sz="3200" dirty="0"/>
              <a:t>Even More Multi step equation solving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67944" y="3592447"/>
            <a:ext cx="1008112" cy="504056"/>
            <a:chOff x="3995936" y="2276872"/>
            <a:chExt cx="1008112" cy="576064"/>
          </a:xfrm>
        </p:grpSpPr>
        <p:sp>
          <p:nvSpPr>
            <p:cNvPr id="8" name="Oval 7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3350204" y="4037947"/>
            <a:ext cx="1008112" cy="504056"/>
            <a:chOff x="3995936" y="2276872"/>
            <a:chExt cx="1008112" cy="576064"/>
          </a:xfrm>
        </p:grpSpPr>
        <p:sp>
          <p:nvSpPr>
            <p:cNvPr id="11" name="Oval 10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/>
          <p:cNvGrpSpPr/>
          <p:nvPr/>
        </p:nvGrpSpPr>
        <p:grpSpPr>
          <a:xfrm>
            <a:off x="2483768" y="4380684"/>
            <a:ext cx="1008112" cy="504056"/>
            <a:chOff x="3995936" y="2276872"/>
            <a:chExt cx="1008112" cy="576064"/>
          </a:xfrm>
        </p:grpSpPr>
        <p:sp>
          <p:nvSpPr>
            <p:cNvPr id="14" name="Oval 13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/>
          <p:cNvGrpSpPr/>
          <p:nvPr/>
        </p:nvGrpSpPr>
        <p:grpSpPr>
          <a:xfrm>
            <a:off x="2699792" y="1788908"/>
            <a:ext cx="1008112" cy="504056"/>
            <a:chOff x="3995936" y="2276872"/>
            <a:chExt cx="1008112" cy="576064"/>
          </a:xfrm>
        </p:grpSpPr>
        <p:sp>
          <p:nvSpPr>
            <p:cNvPr id="17" name="Oval 16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dirty="0">
                      <a:ea typeface="Cambria Math" panose="02040503050406030204" pitchFamily="18" charset="0"/>
                    </a:rPr>
                    <a:t>x </a:t>
                  </a:r>
                  <a14:m>
                    <m:oMath xmlns:m="http://schemas.openxmlformats.org/officeDocument/2006/math">
                      <m:r>
                        <a:rPr lang="en-AU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</m:t>
                      </m:r>
                    </m:oMath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8491" t="-11667" b="-25000"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26377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7950200" cy="1872506"/>
          </a:xfrm>
        </p:spPr>
        <p:txBody>
          <a:bodyPr>
            <a:normAutofit/>
          </a:bodyPr>
          <a:lstStyle/>
          <a:p>
            <a:r>
              <a:rPr lang="en-AU" sz="3600" dirty="0"/>
              <a:t>Lesson Objective:- To improve your capacity to teach Algebra, more effectively and calmly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03225" y="2348880"/>
            <a:ext cx="7950200" cy="3528392"/>
          </a:xfrm>
          <a:prstGeom prst="rect">
            <a:avLst/>
          </a:prstGeom>
        </p:spPr>
        <p:txBody>
          <a:bodyPr vert="horz" anchor="ctr">
            <a:normAutofit fontScale="92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AU" dirty="0"/>
              <a:t>Success criteria:- To ask questions, and / or make a note mental or otherwise of the ideas and approaches espoused, and reflect on how much of this stuff is useful / relevant to you.</a:t>
            </a:r>
          </a:p>
        </p:txBody>
      </p:sp>
    </p:spTree>
    <p:extLst>
      <p:ext uri="{BB962C8B-B14F-4D97-AF65-F5344CB8AC3E}">
        <p14:creationId xmlns:p14="http://schemas.microsoft.com/office/powerpoint/2010/main" val="1974994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AU" dirty="0"/>
                  <a:t>OR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AU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+2)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AU" i="1" dirty="0">
                    <a:latin typeface="Cambria Math" panose="02040503050406030204" pitchFamily="18" charset="0"/>
                  </a:rPr>
                  <a:t> then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3(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+1) =7(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AU" b="0" i="1" dirty="0">
                    <a:latin typeface="Cambria Math" panose="02040503050406030204" pitchFamily="18" charset="0"/>
                  </a:rPr>
                  <a:t>     - Expand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=7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+14</m:t>
                    </m:r>
                  </m:oMath>
                </a14:m>
                <a:r>
                  <a:rPr lang="en-AU" dirty="0"/>
                  <a:t> 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+3 =14</m:t>
                    </m:r>
                  </m:oMath>
                </a14:m>
                <a:r>
                  <a:rPr lang="en-AU" dirty="0"/>
                  <a:t> 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11</a:t>
                </a: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/>
                  <a:t> = 5.5</a:t>
                </a:r>
              </a:p>
              <a:p>
                <a:pPr marL="109728" indent="0">
                  <a:buNone/>
                </a:pPr>
                <a:endParaRPr lang="en-AU" dirty="0"/>
              </a:p>
              <a:p>
                <a:pPr marL="109728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  <a:blipFill>
                <a:blip r:embed="rId2"/>
                <a:stretch>
                  <a:fillRect l="-74" t="-11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AU" sz="3200" dirty="0"/>
              <a:t>Even More Multi step equation solving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67944" y="3592447"/>
            <a:ext cx="1008112" cy="504056"/>
            <a:chOff x="3995936" y="2276872"/>
            <a:chExt cx="1008112" cy="576064"/>
          </a:xfrm>
        </p:grpSpPr>
        <p:sp>
          <p:nvSpPr>
            <p:cNvPr id="8" name="Oval 7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3350204" y="4037947"/>
            <a:ext cx="1008112" cy="504056"/>
            <a:chOff x="3995936" y="2276872"/>
            <a:chExt cx="1008112" cy="576064"/>
          </a:xfrm>
        </p:grpSpPr>
        <p:sp>
          <p:nvSpPr>
            <p:cNvPr id="11" name="Oval 10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/>
          <p:cNvGrpSpPr/>
          <p:nvPr/>
        </p:nvGrpSpPr>
        <p:grpSpPr>
          <a:xfrm>
            <a:off x="2483768" y="4380684"/>
            <a:ext cx="1008112" cy="504056"/>
            <a:chOff x="3995936" y="2276872"/>
            <a:chExt cx="1008112" cy="576064"/>
          </a:xfrm>
        </p:grpSpPr>
        <p:sp>
          <p:nvSpPr>
            <p:cNvPr id="14" name="Oval 13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2348880"/>
                  <a:ext cx="648072" cy="42209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/>
          <p:cNvGrpSpPr/>
          <p:nvPr/>
        </p:nvGrpSpPr>
        <p:grpSpPr>
          <a:xfrm>
            <a:off x="2807804" y="1436481"/>
            <a:ext cx="4536504" cy="762141"/>
            <a:chOff x="3995936" y="2276872"/>
            <a:chExt cx="1008112" cy="576064"/>
          </a:xfrm>
        </p:grpSpPr>
        <p:sp>
          <p:nvSpPr>
            <p:cNvPr id="17" name="Oval 16"/>
            <p:cNvSpPr/>
            <p:nvPr/>
          </p:nvSpPr>
          <p:spPr>
            <a:xfrm>
              <a:off x="3995936" y="2276872"/>
              <a:ext cx="1008112" cy="576064"/>
            </a:xfrm>
            <a:prstGeom prst="ellipse">
              <a:avLst/>
            </a:prstGeom>
            <a:noFill/>
            <a:ln w="3175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115949" y="2348880"/>
                  <a:ext cx="744083" cy="2164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dirty="0">
                      <a:ea typeface="Cambria Math" panose="02040503050406030204" pitchFamily="18" charset="0"/>
                    </a:rPr>
                    <a:t>Common denominator =  </a:t>
                  </a:r>
                  <a14:m>
                    <m:oMath xmlns:m="http://schemas.openxmlformats.org/officeDocument/2006/math">
                      <m:r>
                        <a:rPr lang="en-AU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</m:t>
                      </m:r>
                    </m:oMath>
                  </a14:m>
                  <a:endParaRPr lang="en-AU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5949" y="2348880"/>
                  <a:ext cx="744083" cy="216402"/>
                </a:xfrm>
                <a:prstGeom prst="rect">
                  <a:avLst/>
                </a:prstGeom>
                <a:blipFill>
                  <a:blip r:embed="rId6"/>
                  <a:stretch>
                    <a:fillRect l="-1457" t="-12766" b="-59574"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6995613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en-AU" dirty="0"/>
              <a:t>Some like backtracking using boxes – this is fine and the maths is identical</a:t>
            </a:r>
          </a:p>
          <a:p>
            <a:r>
              <a:rPr lang="en-AU" dirty="0"/>
              <a:t>Avoid phrases such as “Swap to the other side” “do the opposite” – they are not that sound and can confuse</a:t>
            </a:r>
          </a:p>
          <a:p>
            <a:r>
              <a:rPr lang="en-AU" dirty="0"/>
              <a:t>NB the more “complicated” sums all simplify down to the easier ones. (All my examples turned to 2a = 11) i.e. later stuff connects obviously to early stuff</a:t>
            </a:r>
          </a:p>
          <a:p>
            <a:r>
              <a:rPr lang="en-AU" dirty="0"/>
              <a:t>I like the write what you are doing to both sides in the circle so you keep track approach</a:t>
            </a:r>
          </a:p>
          <a:p>
            <a:pPr marL="109728" indent="0"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AU" dirty="0"/>
              <a:t>Multi step equation solving </a:t>
            </a:r>
          </a:p>
        </p:txBody>
      </p:sp>
    </p:spTree>
    <p:extLst>
      <p:ext uri="{BB962C8B-B14F-4D97-AF65-F5344CB8AC3E}">
        <p14:creationId xmlns:p14="http://schemas.microsoft.com/office/powerpoint/2010/main" val="34079703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584176"/>
          </a:xfrm>
        </p:spPr>
        <p:txBody>
          <a:bodyPr>
            <a:normAutofit/>
          </a:bodyPr>
          <a:lstStyle/>
          <a:p>
            <a:r>
              <a:rPr lang="en-AU" dirty="0"/>
              <a:t>Note – my examples are interconnected. This is deliberate.</a:t>
            </a:r>
          </a:p>
          <a:p>
            <a:pPr marL="109728" indent="0"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AU" dirty="0"/>
              <a:t>Multi step equation solving </a:t>
            </a:r>
          </a:p>
        </p:txBody>
      </p:sp>
    </p:spTree>
    <p:extLst>
      <p:ext uri="{BB962C8B-B14F-4D97-AF65-F5344CB8AC3E}">
        <p14:creationId xmlns:p14="http://schemas.microsoft.com/office/powerpoint/2010/main" val="19004886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rmAutofit/>
          </a:bodyPr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Line 1 is just substitution</a:t>
            </a:r>
          </a:p>
          <a:p>
            <a:r>
              <a:rPr lang="en-AU" dirty="0"/>
              <a:t>Line 2 – 3 solve using A = L x W, then sub to get P</a:t>
            </a:r>
          </a:p>
          <a:p>
            <a:r>
              <a:rPr lang="en-AU" dirty="0"/>
              <a:t>Line 4 solve using P = 2L + 2W, then sub to get 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AU" sz="3600" dirty="0"/>
              <a:t>Transposing </a:t>
            </a:r>
            <a:r>
              <a:rPr lang="en-AU" sz="3600" dirty="0" err="1"/>
              <a:t>eg</a:t>
            </a:r>
            <a:r>
              <a:rPr lang="en-AU" sz="3600" dirty="0"/>
              <a:t> A = L x W, P = 2L + 2W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732348"/>
              </p:ext>
            </p:extLst>
          </p:nvPr>
        </p:nvGraphicFramePr>
        <p:xfrm>
          <a:off x="611560" y="1196752"/>
          <a:ext cx="5572244" cy="2429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3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6395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737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737"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737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737"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450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229600" cy="4320480"/>
              </a:xfrm>
            </p:spPr>
            <p:txBody>
              <a:bodyPr>
                <a:normAutofit/>
              </a:bodyPr>
              <a:lstStyle/>
              <a:p>
                <a:endParaRPr lang="en-AU" dirty="0"/>
              </a:p>
              <a:p>
                <a:r>
                  <a:rPr lang="en-AU" dirty="0"/>
                  <a:t>Then demonstrate that if you had many equations to do, transposing might be handy</a:t>
                </a:r>
              </a:p>
              <a:p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</m:d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en-AU" dirty="0"/>
              </a:p>
              <a:p>
                <a:r>
                  <a:rPr lang="en-AU" dirty="0"/>
                  <a:t>i.e. Use Equation solving techniques to get transposed equations </a:t>
                </a:r>
                <a:r>
                  <a:rPr lang="en-AU" dirty="0" err="1"/>
                  <a:t>eg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AU" dirty="0"/>
                  <a:t> both sides etc.</a:t>
                </a:r>
              </a:p>
              <a:p>
                <a:r>
                  <a:rPr lang="en-AU" dirty="0"/>
                  <a:t>Worth reinforcing what those equations mean and that they are quicker than writing the whole thing out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229600" cy="4320480"/>
              </a:xfrm>
              <a:blipFill>
                <a:blip r:embed="rId2"/>
                <a:stretch>
                  <a:fillRect r="-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en-AU" sz="3600" dirty="0"/>
              <a:t>Transposing – as an extension of Equation Solving</a:t>
            </a:r>
          </a:p>
        </p:txBody>
      </p:sp>
    </p:spTree>
    <p:extLst>
      <p:ext uri="{BB962C8B-B14F-4D97-AF65-F5344CB8AC3E}">
        <p14:creationId xmlns:p14="http://schemas.microsoft.com/office/powerpoint/2010/main" val="948791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0600"/>
          </a:xfrm>
        </p:spPr>
        <p:txBody>
          <a:bodyPr>
            <a:normAutofit/>
          </a:bodyPr>
          <a:lstStyle/>
          <a:p>
            <a:endParaRPr lang="en-AU" dirty="0"/>
          </a:p>
          <a:p>
            <a:r>
              <a:rPr lang="en-AU" dirty="0"/>
              <a:t>Keep using algebra at all opportunities – especially substitution </a:t>
            </a:r>
            <a:r>
              <a:rPr lang="en-AU" dirty="0" err="1"/>
              <a:t>eg</a:t>
            </a:r>
            <a:r>
              <a:rPr lang="en-AU" dirty="0"/>
              <a:t> When doing measurement write “The Area of a rectangle is equal to the length multiplied by the width” and “A = L x W” and tell them to choose whichever one they like.</a:t>
            </a:r>
          </a:p>
          <a:p>
            <a:r>
              <a:rPr lang="en-AU" dirty="0"/>
              <a:t>Teach using real numbers first, and then generalise, and show how algebra is a short way of describing the generalisation. (Always welcome to write it in full – they won’t)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AU" sz="3600" dirty="0"/>
              <a:t>Algebra Conclusions</a:t>
            </a:r>
          </a:p>
        </p:txBody>
      </p:sp>
    </p:spTree>
    <p:extLst>
      <p:ext uri="{BB962C8B-B14F-4D97-AF65-F5344CB8AC3E}">
        <p14:creationId xmlns:p14="http://schemas.microsoft.com/office/powerpoint/2010/main" val="27527491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752528"/>
          </a:xfrm>
        </p:spPr>
        <p:txBody>
          <a:bodyPr>
            <a:normAutofit/>
          </a:bodyPr>
          <a:lstStyle/>
          <a:p>
            <a:endParaRPr lang="en-AU" dirty="0"/>
          </a:p>
          <a:p>
            <a:r>
              <a:rPr lang="en-AU" dirty="0"/>
              <a:t>It all starts with substitution</a:t>
            </a:r>
          </a:p>
          <a:p>
            <a:r>
              <a:rPr lang="en-AU" dirty="0"/>
              <a:t>Everything else links to it – make the links explicit</a:t>
            </a:r>
          </a:p>
          <a:p>
            <a:r>
              <a:rPr lang="en-AU" dirty="0"/>
              <a:t>Teach / demonstrate / have them discover using real numbers first, and then generalise, and make clear how algebra is a short way of describing the generalisation. (I do index laws the same way)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AU" sz="3600" dirty="0"/>
              <a:t>Algebra Conclusions</a:t>
            </a:r>
          </a:p>
        </p:txBody>
      </p:sp>
    </p:spTree>
    <p:extLst>
      <p:ext uri="{BB962C8B-B14F-4D97-AF65-F5344CB8AC3E}">
        <p14:creationId xmlns:p14="http://schemas.microsoft.com/office/powerpoint/2010/main" val="32898668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rmAutofit fontScale="92500" lnSpcReduction="10000"/>
          </a:bodyPr>
          <a:lstStyle/>
          <a:p>
            <a:endParaRPr lang="en-AU" dirty="0"/>
          </a:p>
          <a:p>
            <a:r>
              <a:rPr lang="en-AU" dirty="0"/>
              <a:t>Keep attempting to link each “new” skill to the previous ones, i.e. as variants of existing  knowledge rather than a brand new dot point to memorise</a:t>
            </a:r>
          </a:p>
          <a:p>
            <a:r>
              <a:rPr lang="en-AU" dirty="0"/>
              <a:t>If you can use the skills in other topics </a:t>
            </a:r>
            <a:r>
              <a:rPr lang="en-AU" dirty="0" err="1"/>
              <a:t>eg</a:t>
            </a:r>
            <a:r>
              <a:rPr lang="en-AU" dirty="0"/>
              <a:t> whole numbers, do so.</a:t>
            </a:r>
          </a:p>
          <a:p>
            <a:r>
              <a:rPr lang="en-AU" dirty="0"/>
              <a:t>If the text starts with simplification rather than substitution, do sub first.</a:t>
            </a:r>
          </a:p>
          <a:p>
            <a:r>
              <a:rPr lang="en-AU" dirty="0"/>
              <a:t>Do some simple equation solving at the same time as basic algebra – it shows what it is useful for. (Even if it’s in a different chapter)</a:t>
            </a:r>
          </a:p>
          <a:p>
            <a:r>
              <a:rPr lang="en-AU" dirty="0"/>
              <a:t>The above two points? – The book works for you, not vice versa.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AU" sz="3600" dirty="0"/>
              <a:t>Algebra Conclusions</a:t>
            </a:r>
          </a:p>
        </p:txBody>
      </p:sp>
    </p:spTree>
    <p:extLst>
      <p:ext uri="{BB962C8B-B14F-4D97-AF65-F5344CB8AC3E}">
        <p14:creationId xmlns:p14="http://schemas.microsoft.com/office/powerpoint/2010/main" val="37796424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340768"/>
            <a:ext cx="5976664" cy="482453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en-AU" sz="3200" dirty="0"/>
              <a:t>The End.</a:t>
            </a:r>
          </a:p>
        </p:txBody>
      </p:sp>
    </p:spTree>
    <p:extLst>
      <p:ext uri="{BB962C8B-B14F-4D97-AF65-F5344CB8AC3E}">
        <p14:creationId xmlns:p14="http://schemas.microsoft.com/office/powerpoint/2010/main" val="3393484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99799"/>
          </a:xfrm>
        </p:spPr>
        <p:txBody>
          <a:bodyPr>
            <a:normAutofit/>
          </a:bodyPr>
          <a:lstStyle/>
          <a:p>
            <a:r>
              <a:rPr lang="en-AU" dirty="0"/>
              <a:t>38 slides with suggestions on teaching Algebra</a:t>
            </a:r>
          </a:p>
          <a:p>
            <a:r>
              <a:rPr lang="en-AU" dirty="0"/>
              <a:t>Some nice pictures</a:t>
            </a:r>
          </a:p>
          <a:p>
            <a:r>
              <a:rPr lang="en-AU" dirty="0"/>
              <a:t>Opportunity to ask random questions, some of which may get answered satisfactorily.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Todays Content</a:t>
            </a:r>
          </a:p>
        </p:txBody>
      </p:sp>
    </p:spTree>
    <p:extLst>
      <p:ext uri="{BB962C8B-B14F-4D97-AF65-F5344CB8AC3E}">
        <p14:creationId xmlns:p14="http://schemas.microsoft.com/office/powerpoint/2010/main" val="80553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4464496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endParaRPr lang="en-AU" sz="1200" dirty="0"/>
          </a:p>
          <a:p>
            <a:pPr marL="624078" indent="-514350">
              <a:buFont typeface="+mj-lt"/>
              <a:buAutoNum type="arabicPeriod"/>
            </a:pPr>
            <a:r>
              <a:rPr lang="en-AU" sz="3200" b="1" dirty="0"/>
              <a:t>To save lots of time and writing. Proper algebra is a shortcut / code for stuff that otherwise takes too much time to write out.</a:t>
            </a:r>
          </a:p>
          <a:p>
            <a:pPr marL="624078" indent="-514350">
              <a:buFont typeface="+mj-lt"/>
              <a:buAutoNum type="arabicPeriod"/>
            </a:pPr>
            <a:r>
              <a:rPr lang="en-AU" dirty="0"/>
              <a:t>Because it’s tricky, and if you can understand it you are cleverer than people who don’t, and because it’s important (otherwise it wouldn’t be in the book)</a:t>
            </a:r>
          </a:p>
          <a:p>
            <a:pPr marL="624078" indent="-514350">
              <a:buFont typeface="+mj-lt"/>
              <a:buAutoNum type="arabicPeriod"/>
            </a:pPr>
            <a:endParaRPr lang="en-AU" dirty="0"/>
          </a:p>
          <a:p>
            <a:pPr marL="109728" indent="0">
              <a:buNone/>
            </a:pPr>
            <a:r>
              <a:rPr lang="en-AU" dirty="0"/>
              <a:t>Hint – 2. Is not really valid, although lots of people and traditional teaching techniques act like it is</a:t>
            </a:r>
          </a:p>
          <a:p>
            <a:pPr marL="624078" indent="-514350">
              <a:buFont typeface="+mj-lt"/>
              <a:buAutoNum type="arabicPeriod"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Algebra?</a:t>
            </a:r>
          </a:p>
        </p:txBody>
      </p:sp>
    </p:spTree>
    <p:extLst>
      <p:ext uri="{BB962C8B-B14F-4D97-AF65-F5344CB8AC3E}">
        <p14:creationId xmlns:p14="http://schemas.microsoft.com/office/powerpoint/2010/main" val="228461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46449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endParaRPr lang="en-AU" sz="1200" dirty="0"/>
          </a:p>
          <a:p>
            <a:pPr marL="109728" indent="0">
              <a:buNone/>
            </a:pPr>
            <a:r>
              <a:rPr lang="en-AU" sz="4000" b="1" dirty="0"/>
              <a:t>BIG IDEA </a:t>
            </a:r>
          </a:p>
          <a:p>
            <a:pPr marL="109728" indent="0">
              <a:buNone/>
            </a:pPr>
            <a:r>
              <a:rPr lang="en-AU" sz="4000" b="1" dirty="0"/>
              <a:t>Proper algebra is a shortcut / code for stuff that otherwise takes too much time to write out.</a:t>
            </a:r>
          </a:p>
          <a:p>
            <a:pPr marL="109728" indent="0">
              <a:buNone/>
            </a:pPr>
            <a:r>
              <a:rPr lang="en-AU" sz="3200" b="1" dirty="0"/>
              <a:t>(You do need to know what the letters stand for.)</a:t>
            </a:r>
          </a:p>
          <a:p>
            <a:pPr marL="624078" indent="-514350">
              <a:buFont typeface="+mj-lt"/>
              <a:buAutoNum type="arabicPeriod"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Algebra?</a:t>
            </a:r>
          </a:p>
        </p:txBody>
      </p:sp>
    </p:spTree>
    <p:extLst>
      <p:ext uri="{BB962C8B-B14F-4D97-AF65-F5344CB8AC3E}">
        <p14:creationId xmlns:p14="http://schemas.microsoft.com/office/powerpoint/2010/main" val="186419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75658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AU" dirty="0"/>
              <a:t>In Teacher’s College (Rusden 1988) I attended a Studies in teaching Maths lecture where they pointed out, using various texts, that Algebra was taught really badly.</a:t>
            </a:r>
          </a:p>
          <a:p>
            <a:pPr>
              <a:buFont typeface="+mj-lt"/>
              <a:buAutoNum type="arabicPeriod"/>
            </a:pPr>
            <a:endParaRPr lang="en-AU" sz="1200" dirty="0"/>
          </a:p>
          <a:p>
            <a:pPr marL="624078" indent="-514350">
              <a:buFont typeface="+mj-lt"/>
              <a:buAutoNum type="arabicPeriod"/>
            </a:pPr>
            <a:r>
              <a:rPr lang="en-AU" dirty="0"/>
              <a:t>Looking at today’s texts (with associated on line bells and whistles) and data such as </a:t>
            </a:r>
            <a:r>
              <a:rPr lang="en-AU" dirty="0" err="1"/>
              <a:t>Naplan</a:t>
            </a:r>
            <a:r>
              <a:rPr lang="en-AU" dirty="0"/>
              <a:t>, not a lot has changed.</a:t>
            </a:r>
          </a:p>
          <a:p>
            <a:pPr marL="109728" indent="0">
              <a:buNone/>
            </a:pPr>
            <a:r>
              <a:rPr lang="en-AU" dirty="0"/>
              <a:t>+ It is still taught as a disparate list of barely related context free topics, a puddle of random algorithms, rather than a coherent, inter related whole (like a lot of maths)</a:t>
            </a:r>
          </a:p>
          <a:p>
            <a:pPr marL="624078" indent="-514350">
              <a:buFont typeface="+mj-lt"/>
              <a:buAutoNum type="arabicPeriod" startAt="3"/>
            </a:pPr>
            <a:r>
              <a:rPr lang="en-AU" dirty="0"/>
              <a:t>We can do better</a:t>
            </a:r>
          </a:p>
          <a:p>
            <a:pPr marL="624078" indent="-514350">
              <a:buFont typeface="+mj-lt"/>
              <a:buAutoNum type="arabicPeriod" startAt="3"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this lecture?</a:t>
            </a:r>
          </a:p>
        </p:txBody>
      </p:sp>
    </p:spTree>
    <p:extLst>
      <p:ext uri="{BB962C8B-B14F-4D97-AF65-F5344CB8AC3E}">
        <p14:creationId xmlns:p14="http://schemas.microsoft.com/office/powerpoint/2010/main" val="3227697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52528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Substitution. </a:t>
            </a:r>
          </a:p>
          <a:p>
            <a:r>
              <a:rPr lang="en-AU" dirty="0"/>
              <a:t>Simplification – to make some substitution easier, </a:t>
            </a:r>
            <a:r>
              <a:rPr lang="en-AU" u="sng" dirty="0"/>
              <a:t>show</a:t>
            </a:r>
            <a:r>
              <a:rPr lang="en-AU" dirty="0"/>
              <a:t> what works and what doesn’t</a:t>
            </a:r>
          </a:p>
          <a:p>
            <a:r>
              <a:rPr lang="en-AU" dirty="0"/>
              <a:t>Simple linear equation solving, leading on to more complex linear equation solving</a:t>
            </a:r>
          </a:p>
          <a:p>
            <a:r>
              <a:rPr lang="en-AU" dirty="0"/>
              <a:t>Other algebra tricks </a:t>
            </a:r>
            <a:r>
              <a:rPr lang="en-AU" dirty="0" err="1"/>
              <a:t>eg</a:t>
            </a:r>
            <a:r>
              <a:rPr lang="en-AU" dirty="0"/>
              <a:t> expansion</a:t>
            </a:r>
          </a:p>
          <a:p>
            <a:r>
              <a:rPr lang="en-AU" dirty="0"/>
              <a:t>Expansion as the opposite of factorisation </a:t>
            </a:r>
          </a:p>
          <a:p>
            <a:r>
              <a:rPr lang="en-AU" dirty="0"/>
              <a:t>The null factor law</a:t>
            </a:r>
          </a:p>
          <a:p>
            <a:r>
              <a:rPr lang="en-AU" dirty="0"/>
              <a:t>Finding the rule</a:t>
            </a:r>
          </a:p>
          <a:p>
            <a:r>
              <a:rPr lang="en-AU" dirty="0"/>
              <a:t>Plotting coordinates</a:t>
            </a:r>
          </a:p>
          <a:p>
            <a:r>
              <a:rPr lang="en-AU" dirty="0"/>
              <a:t>Transposing</a:t>
            </a:r>
          </a:p>
          <a:p>
            <a:r>
              <a:rPr lang="en-AU" dirty="0"/>
              <a:t>Index laws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Algebra – sub topics (as a list) </a:t>
            </a:r>
          </a:p>
        </p:txBody>
      </p:sp>
    </p:spTree>
    <p:extLst>
      <p:ext uri="{BB962C8B-B14F-4D97-AF65-F5344CB8AC3E}">
        <p14:creationId xmlns:p14="http://schemas.microsoft.com/office/powerpoint/2010/main" val="100310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512" y="44624"/>
            <a:ext cx="8686800" cy="6505865"/>
          </a:xfrm>
        </p:spPr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15716" y="5959491"/>
            <a:ext cx="5441872" cy="620260"/>
          </a:xfrm>
        </p:spPr>
        <p:txBody>
          <a:bodyPr/>
          <a:lstStyle/>
          <a:p>
            <a:pPr algn="ctr"/>
            <a:r>
              <a:rPr lang="en-AU" dirty="0"/>
              <a:t>Algebra mind map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007604" y="3315895"/>
            <a:ext cx="2016224" cy="576064"/>
            <a:chOff x="3275856" y="3789040"/>
            <a:chExt cx="2016224" cy="792088"/>
          </a:xfrm>
        </p:grpSpPr>
        <p:sp>
          <p:nvSpPr>
            <p:cNvPr id="8" name="TextBox 7"/>
            <p:cNvSpPr txBox="1"/>
            <p:nvPr/>
          </p:nvSpPr>
          <p:spPr>
            <a:xfrm>
              <a:off x="3419872" y="4000418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/>
                <a:t>Simplification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275856" y="3789040"/>
              <a:ext cx="2016224" cy="79208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024896" y="4091221"/>
            <a:ext cx="1713499" cy="576064"/>
            <a:chOff x="3275856" y="3789040"/>
            <a:chExt cx="2016224" cy="792088"/>
          </a:xfrm>
        </p:grpSpPr>
        <p:sp>
          <p:nvSpPr>
            <p:cNvPr id="19" name="TextBox 18"/>
            <p:cNvSpPr txBox="1"/>
            <p:nvPr/>
          </p:nvSpPr>
          <p:spPr>
            <a:xfrm>
              <a:off x="3419872" y="4000417"/>
              <a:ext cx="1425467" cy="507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/>
                <a:t>Expansion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75856" y="3789040"/>
              <a:ext cx="2016224" cy="79208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310329" y="4906903"/>
            <a:ext cx="1713499" cy="576064"/>
            <a:chOff x="3275856" y="3789040"/>
            <a:chExt cx="2016224" cy="792088"/>
          </a:xfrm>
        </p:grpSpPr>
        <p:sp>
          <p:nvSpPr>
            <p:cNvPr id="22" name="TextBox 21"/>
            <p:cNvSpPr txBox="1"/>
            <p:nvPr/>
          </p:nvSpPr>
          <p:spPr>
            <a:xfrm>
              <a:off x="3419872" y="4000417"/>
              <a:ext cx="1583572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/>
                <a:t>Factorising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75856" y="3789040"/>
              <a:ext cx="2016224" cy="79208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 flipH="1">
            <a:off x="7157335" y="3672846"/>
            <a:ext cx="907115" cy="997415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881645" y="3866868"/>
            <a:ext cx="21783" cy="274291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3" idx="2"/>
          </p:cNvCxnSpPr>
          <p:nvPr/>
        </p:nvCxnSpPr>
        <p:spPr>
          <a:xfrm flipH="1">
            <a:off x="1731227" y="5482967"/>
            <a:ext cx="435852" cy="243622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764932" y="4667285"/>
            <a:ext cx="451640" cy="279135"/>
          </a:xfrm>
          <a:prstGeom prst="straightConnector1">
            <a:avLst/>
          </a:prstGeom>
          <a:ln w="508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023828" y="3572888"/>
            <a:ext cx="436646" cy="568271"/>
          </a:xfrm>
          <a:prstGeom prst="straightConnector1">
            <a:avLst/>
          </a:prstGeom>
          <a:ln w="508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4861460" y="805259"/>
            <a:ext cx="1216375" cy="48928"/>
          </a:xfrm>
          <a:prstGeom prst="straightConnector1">
            <a:avLst/>
          </a:prstGeom>
          <a:ln w="508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804248" y="2992198"/>
            <a:ext cx="1260202" cy="690026"/>
          </a:xfrm>
          <a:prstGeom prst="straightConnector1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1892536" y="2898581"/>
            <a:ext cx="935590" cy="400677"/>
          </a:xfrm>
          <a:prstGeom prst="straightConnector1">
            <a:avLst/>
          </a:prstGeom>
          <a:ln w="508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458385" y="549177"/>
            <a:ext cx="8321347" cy="5988898"/>
            <a:chOff x="493563" y="548680"/>
            <a:chExt cx="8321347" cy="5988898"/>
          </a:xfrm>
        </p:grpSpPr>
        <p:grpSp>
          <p:nvGrpSpPr>
            <p:cNvPr id="11" name="Group 10"/>
            <p:cNvGrpSpPr/>
            <p:nvPr/>
          </p:nvGrpSpPr>
          <p:grpSpPr>
            <a:xfrm>
              <a:off x="493563" y="2167244"/>
              <a:ext cx="6310685" cy="1266461"/>
              <a:chOff x="493563" y="2167244"/>
              <a:chExt cx="6310685" cy="1266461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2843808" y="2497601"/>
                <a:ext cx="3960440" cy="936104"/>
                <a:chOff x="2591780" y="3995772"/>
                <a:chExt cx="3960440" cy="936104"/>
              </a:xfrm>
            </p:grpSpPr>
            <p:sp>
              <p:nvSpPr>
                <p:cNvPr id="9" name="Oval 8"/>
                <p:cNvSpPr/>
                <p:nvPr/>
              </p:nvSpPr>
              <p:spPr>
                <a:xfrm>
                  <a:off x="2591780" y="3995772"/>
                  <a:ext cx="3960440" cy="93610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3635896" y="4279158"/>
                  <a:ext cx="21602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dirty="0"/>
                    <a:t>SUBSTITUTION</a:t>
                  </a:r>
                </a:p>
              </p:txBody>
            </p:sp>
          </p:grpSp>
          <p:cxnSp>
            <p:nvCxnSpPr>
              <p:cNvPr id="56" name="Straight Arrow Connector 55"/>
              <p:cNvCxnSpPr/>
              <p:nvPr/>
            </p:nvCxnSpPr>
            <p:spPr>
              <a:xfrm flipH="1" flipV="1">
                <a:off x="2015716" y="2516558"/>
                <a:ext cx="981280" cy="264429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stealth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/>
              <p:cNvGrpSpPr/>
              <p:nvPr/>
            </p:nvGrpSpPr>
            <p:grpSpPr>
              <a:xfrm>
                <a:off x="493563" y="2167244"/>
                <a:ext cx="1522153" cy="576064"/>
                <a:chOff x="3275856" y="3789040"/>
                <a:chExt cx="2016224" cy="792088"/>
              </a:xfrm>
            </p:grpSpPr>
            <p:sp>
              <p:nvSpPr>
                <p:cNvPr id="66" name="TextBox 65"/>
                <p:cNvSpPr txBox="1"/>
                <p:nvPr/>
              </p:nvSpPr>
              <p:spPr>
                <a:xfrm>
                  <a:off x="3419872" y="4000417"/>
                  <a:ext cx="1786778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dirty="0"/>
                    <a:t>Index Laws</a:t>
                  </a: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3275856" y="3789040"/>
                  <a:ext cx="2016224" cy="792088"/>
                </a:xfrm>
                <a:prstGeom prst="rect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>
              <a:off x="532869" y="548680"/>
              <a:ext cx="8282041" cy="5988898"/>
              <a:chOff x="532869" y="548680"/>
              <a:chExt cx="8282041" cy="5988898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7240712" y="3091114"/>
                <a:ext cx="1425462" cy="697681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532869" y="548680"/>
                <a:ext cx="8282041" cy="5988898"/>
                <a:chOff x="532869" y="548680"/>
                <a:chExt cx="8282041" cy="5988898"/>
              </a:xfrm>
            </p:grpSpPr>
            <p:grpSp>
              <p:nvGrpSpPr>
                <p:cNvPr id="77" name="Group 76"/>
                <p:cNvGrpSpPr/>
                <p:nvPr/>
              </p:nvGrpSpPr>
              <p:grpSpPr>
                <a:xfrm>
                  <a:off x="532869" y="548680"/>
                  <a:ext cx="7692473" cy="5988898"/>
                  <a:chOff x="532869" y="548680"/>
                  <a:chExt cx="7692473" cy="5988898"/>
                </a:xfrm>
              </p:grpSpPr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532869" y="5737517"/>
                    <a:ext cx="2464126" cy="800061"/>
                    <a:chOff x="3275856" y="3789039"/>
                    <a:chExt cx="2016224" cy="1100083"/>
                  </a:xfrm>
                </p:grpSpPr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3419872" y="4000417"/>
                      <a:ext cx="1728192" cy="88870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AU" dirty="0"/>
                        <a:t>Solving using null factor law</a:t>
                      </a:r>
                    </a:p>
                  </p:txBody>
                </p:sp>
                <p:sp>
                  <p:nvSpPr>
                    <p:cNvPr id="26" name="Rectangle 25"/>
                    <p:cNvSpPr/>
                    <p:nvPr/>
                  </p:nvSpPr>
                  <p:spPr>
                    <a:xfrm>
                      <a:off x="3275856" y="3789039"/>
                      <a:ext cx="2016224" cy="1082923"/>
                    </a:xfrm>
                    <a:prstGeom prst="rect">
                      <a:avLst/>
                    </a:prstGeom>
                    <a:noFill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AU"/>
                    </a:p>
                  </p:txBody>
                </p:sp>
              </p:grpSp>
              <p:grpSp>
                <p:nvGrpSpPr>
                  <p:cNvPr id="76" name="Group 75"/>
                  <p:cNvGrpSpPr/>
                  <p:nvPr/>
                </p:nvGrpSpPr>
                <p:grpSpPr>
                  <a:xfrm>
                    <a:off x="917696" y="548680"/>
                    <a:ext cx="7307646" cy="5236397"/>
                    <a:chOff x="917696" y="548680"/>
                    <a:chExt cx="7307646" cy="5236397"/>
                  </a:xfrm>
                </p:grpSpPr>
                <p:grpSp>
                  <p:nvGrpSpPr>
                    <p:cNvPr id="64" name="Group 63"/>
                    <p:cNvGrpSpPr/>
                    <p:nvPr/>
                  </p:nvGrpSpPr>
                  <p:grpSpPr>
                    <a:xfrm>
                      <a:off x="917696" y="548680"/>
                      <a:ext cx="7005695" cy="2135463"/>
                      <a:chOff x="768108" y="539306"/>
                      <a:chExt cx="7005695" cy="2135463"/>
                    </a:xfrm>
                  </p:grpSpPr>
                  <p:grpSp>
                    <p:nvGrpSpPr>
                      <p:cNvPr id="61" name="Group 60"/>
                      <p:cNvGrpSpPr/>
                      <p:nvPr/>
                    </p:nvGrpSpPr>
                    <p:grpSpPr>
                      <a:xfrm>
                        <a:off x="768108" y="539306"/>
                        <a:ext cx="7005695" cy="2135463"/>
                        <a:chOff x="768108" y="539306"/>
                        <a:chExt cx="7005695" cy="2135463"/>
                      </a:xfrm>
                    </p:grpSpPr>
                    <p:cxnSp>
                      <p:nvCxnSpPr>
                        <p:cNvPr id="48" name="Straight Arrow Connector 47"/>
                        <p:cNvCxnSpPr/>
                        <p:nvPr/>
                      </p:nvCxnSpPr>
                      <p:spPr>
                        <a:xfrm flipV="1">
                          <a:off x="4122419" y="2050823"/>
                          <a:ext cx="40453" cy="456361"/>
                        </a:xfrm>
                        <a:prstGeom prst="straightConnector1">
                          <a:avLst/>
                        </a:prstGeom>
                        <a:ln w="50800">
                          <a:solidFill>
                            <a:schemeClr val="tx1"/>
                          </a:solidFill>
                          <a:tailEnd type="stealt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50" name="Group 49"/>
                        <p:cNvGrpSpPr/>
                        <p:nvPr/>
                      </p:nvGrpSpPr>
                      <p:grpSpPr>
                        <a:xfrm>
                          <a:off x="5794619" y="623097"/>
                          <a:ext cx="1979184" cy="668739"/>
                          <a:chOff x="2591780" y="3995772"/>
                          <a:chExt cx="3960440" cy="936104"/>
                        </a:xfrm>
                      </p:grpSpPr>
                      <p:sp>
                        <p:nvSpPr>
                          <p:cNvPr id="51" name="Oval 50"/>
                          <p:cNvSpPr/>
                          <p:nvPr/>
                        </p:nvSpPr>
                        <p:spPr>
                          <a:xfrm>
                            <a:off x="2591780" y="3995772"/>
                            <a:ext cx="3960440" cy="936104"/>
                          </a:xfrm>
                          <a:prstGeom prst="ellipse">
                            <a:avLst/>
                          </a:prstGeom>
                          <a:noFill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AU"/>
                          </a:p>
                        </p:txBody>
                      </p:sp>
                      <p:sp>
                        <p:nvSpPr>
                          <p:cNvPr id="52" name="TextBox 51"/>
                          <p:cNvSpPr txBox="1"/>
                          <p:nvPr/>
                        </p:nvSpPr>
                        <p:spPr>
                          <a:xfrm>
                            <a:off x="3059833" y="4213971"/>
                            <a:ext cx="3204204" cy="516993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AU" dirty="0"/>
                              <a:t>Transposing</a:t>
                            </a:r>
                          </a:p>
                        </p:txBody>
                      </p:sp>
                    </p:grpSp>
                    <p:cxnSp>
                      <p:nvCxnSpPr>
                        <p:cNvPr id="53" name="Straight Arrow Connector 52"/>
                        <p:cNvCxnSpPr>
                          <a:endCxn id="51" idx="2"/>
                        </p:cNvCxnSpPr>
                        <p:nvPr/>
                      </p:nvCxnSpPr>
                      <p:spPr>
                        <a:xfrm flipV="1">
                          <a:off x="4594920" y="957467"/>
                          <a:ext cx="1199699" cy="456867"/>
                        </a:xfrm>
                        <a:prstGeom prst="straightConnector1">
                          <a:avLst/>
                        </a:prstGeom>
                        <a:ln w="50800">
                          <a:solidFill>
                            <a:schemeClr val="tx1"/>
                          </a:solidFill>
                          <a:tailEnd type="stealt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5" name="Straight Arrow Connector 54"/>
                        <p:cNvCxnSpPr/>
                        <p:nvPr/>
                      </p:nvCxnSpPr>
                      <p:spPr>
                        <a:xfrm flipV="1">
                          <a:off x="6242015" y="1304185"/>
                          <a:ext cx="477141" cy="1370584"/>
                        </a:xfrm>
                        <a:prstGeom prst="straightConnector1">
                          <a:avLst/>
                        </a:prstGeom>
                        <a:ln w="50800">
                          <a:solidFill>
                            <a:schemeClr val="tx1"/>
                          </a:solidFill>
                          <a:prstDash val="sysDash"/>
                          <a:tailEnd type="stealt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60" name="Group 59"/>
                        <p:cNvGrpSpPr/>
                        <p:nvPr/>
                      </p:nvGrpSpPr>
                      <p:grpSpPr>
                        <a:xfrm>
                          <a:off x="768108" y="539306"/>
                          <a:ext cx="5374984" cy="1554187"/>
                          <a:chOff x="1141232" y="645525"/>
                          <a:chExt cx="5374984" cy="1554187"/>
                        </a:xfrm>
                      </p:grpSpPr>
                      <p:grpSp>
                        <p:nvGrpSpPr>
                          <p:cNvPr id="13" name="Group 12"/>
                          <p:cNvGrpSpPr/>
                          <p:nvPr/>
                        </p:nvGrpSpPr>
                        <p:grpSpPr>
                          <a:xfrm>
                            <a:off x="2555776" y="1530973"/>
                            <a:ext cx="3960440" cy="668739"/>
                            <a:chOff x="2591780" y="3995772"/>
                            <a:chExt cx="3960440" cy="936104"/>
                          </a:xfrm>
                        </p:grpSpPr>
                        <p:sp>
                          <p:nvSpPr>
                            <p:cNvPr id="14" name="Oval 13"/>
                            <p:cNvSpPr/>
                            <p:nvPr/>
                          </p:nvSpPr>
                          <p:spPr>
                            <a:xfrm>
                              <a:off x="2591780" y="3995772"/>
                              <a:ext cx="3960440" cy="936104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AU"/>
                            </a:p>
                          </p:txBody>
                        </p:sp>
                        <p:sp>
                          <p:nvSpPr>
                            <p:cNvPr id="15" name="TextBox 14"/>
                            <p:cNvSpPr txBox="1"/>
                            <p:nvPr/>
                          </p:nvSpPr>
                          <p:spPr>
                            <a:xfrm>
                              <a:off x="3059832" y="4279158"/>
                              <a:ext cx="2736304" cy="369332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AU" dirty="0"/>
                                <a:t>Simple Equation solving</a:t>
                              </a:r>
                            </a:p>
                          </p:txBody>
                        </p:sp>
                      </p:grpSp>
                      <p:grpSp>
                        <p:nvGrpSpPr>
                          <p:cNvPr id="57" name="Group 56"/>
                          <p:cNvGrpSpPr/>
                          <p:nvPr/>
                        </p:nvGrpSpPr>
                        <p:grpSpPr>
                          <a:xfrm>
                            <a:off x="1141232" y="645525"/>
                            <a:ext cx="3960440" cy="668739"/>
                            <a:chOff x="2591780" y="3995772"/>
                            <a:chExt cx="3960440" cy="936104"/>
                          </a:xfrm>
                        </p:grpSpPr>
                        <p:sp>
                          <p:nvSpPr>
                            <p:cNvPr id="58" name="Oval 57"/>
                            <p:cNvSpPr/>
                            <p:nvPr/>
                          </p:nvSpPr>
                          <p:spPr>
                            <a:xfrm>
                              <a:off x="2591780" y="3995772"/>
                              <a:ext cx="3960440" cy="936104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AU"/>
                            </a:p>
                          </p:txBody>
                        </p:sp>
                        <p:sp>
                          <p:nvSpPr>
                            <p:cNvPr id="59" name="TextBox 58"/>
                            <p:cNvSpPr txBox="1"/>
                            <p:nvPr/>
                          </p:nvSpPr>
                          <p:spPr>
                            <a:xfrm>
                              <a:off x="3044657" y="4205327"/>
                              <a:ext cx="3100937" cy="516993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AU" dirty="0"/>
                                <a:t>Multi step Equation solving</a:t>
                              </a:r>
                            </a:p>
                          </p:txBody>
                        </p:sp>
                      </p:grpSp>
                    </p:grpSp>
                  </p:grpSp>
                  <p:cxnSp>
                    <p:nvCxnSpPr>
                      <p:cNvPr id="62" name="Straight Arrow Connector 61"/>
                      <p:cNvCxnSpPr/>
                      <p:nvPr/>
                    </p:nvCxnSpPr>
                    <p:spPr>
                      <a:xfrm flipH="1" flipV="1">
                        <a:off x="2996995" y="1236963"/>
                        <a:ext cx="1044663" cy="194060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stealt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70" name="Group 69"/>
                    <p:cNvGrpSpPr/>
                    <p:nvPr/>
                  </p:nvGrpSpPr>
                  <p:grpSpPr>
                    <a:xfrm>
                      <a:off x="3460474" y="3781380"/>
                      <a:ext cx="4764868" cy="2003697"/>
                      <a:chOff x="3460474" y="3754835"/>
                      <a:chExt cx="4764868" cy="2003697"/>
                    </a:xfrm>
                  </p:grpSpPr>
                  <p:grpSp>
                    <p:nvGrpSpPr>
                      <p:cNvPr id="43" name="Group 42"/>
                      <p:cNvGrpSpPr/>
                      <p:nvPr/>
                    </p:nvGrpSpPr>
                    <p:grpSpPr>
                      <a:xfrm>
                        <a:off x="3460474" y="3754835"/>
                        <a:ext cx="3696861" cy="1152068"/>
                        <a:chOff x="3275856" y="3734156"/>
                        <a:chExt cx="2016224" cy="2031326"/>
                      </a:xfrm>
                    </p:grpSpPr>
                    <p:sp>
                      <p:nvSpPr>
                        <p:cNvPr id="44" name="TextBox 43"/>
                        <p:cNvSpPr txBox="1"/>
                        <p:nvPr/>
                      </p:nvSpPr>
                      <p:spPr>
                        <a:xfrm>
                          <a:off x="3532444" y="3734156"/>
                          <a:ext cx="1728192" cy="203132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AU" dirty="0"/>
                            <a:t>Show when simplification works and when it doesn’t</a:t>
                          </a:r>
                        </a:p>
                      </p:txBody>
                    </p:sp>
                    <p:sp>
                      <p:nvSpPr>
                        <p:cNvPr id="45" name="Rectangle 44"/>
                        <p:cNvSpPr/>
                        <p:nvPr/>
                      </p:nvSpPr>
                      <p:spPr>
                        <a:xfrm>
                          <a:off x="3275856" y="3789040"/>
                          <a:ext cx="2016224" cy="1181918"/>
                        </a:xfrm>
                        <a:prstGeom prst="rect">
                          <a:avLst/>
                        </a:prstGeom>
                        <a:noFill/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AU"/>
                        </a:p>
                      </p:txBody>
                    </p:sp>
                  </p:grpSp>
                  <p:grpSp>
                    <p:nvGrpSpPr>
                      <p:cNvPr id="69" name="Group 68"/>
                      <p:cNvGrpSpPr/>
                      <p:nvPr/>
                    </p:nvGrpSpPr>
                    <p:grpSpPr>
                      <a:xfrm>
                        <a:off x="4878136" y="4667030"/>
                        <a:ext cx="3347206" cy="1091502"/>
                        <a:chOff x="4878136" y="4667030"/>
                        <a:chExt cx="3347206" cy="1091502"/>
                      </a:xfrm>
                    </p:grpSpPr>
                    <p:sp>
                      <p:nvSpPr>
                        <p:cNvPr id="67" name="Rounded Rectangle 66"/>
                        <p:cNvSpPr/>
                        <p:nvPr/>
                      </p:nvSpPr>
                      <p:spPr>
                        <a:xfrm>
                          <a:off x="4878136" y="4667030"/>
                          <a:ext cx="3270259" cy="1091502"/>
                        </a:xfrm>
                        <a:prstGeom prst="roundRect">
                          <a:avLst/>
                        </a:prstGeom>
                        <a:no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AU"/>
                        </a:p>
                      </p:txBody>
                    </p:sp>
                    <p:sp>
                      <p:nvSpPr>
                        <p:cNvPr id="68" name="TextBox 67"/>
                        <p:cNvSpPr txBox="1"/>
                        <p:nvPr/>
                      </p:nvSpPr>
                      <p:spPr>
                        <a:xfrm>
                          <a:off x="5056604" y="4823196"/>
                          <a:ext cx="3168738" cy="92333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AU" dirty="0"/>
                            <a:t>Using a rule to fill in an x / y table (and then plotting points on a graph)</a:t>
                          </a:r>
                        </a:p>
                      </p:txBody>
                    </p:sp>
                  </p:grpSp>
                </p:grpSp>
              </p:grpSp>
            </p:grpSp>
            <p:sp>
              <p:nvSpPr>
                <p:cNvPr id="78" name="TextBox 77"/>
                <p:cNvSpPr txBox="1"/>
                <p:nvPr/>
              </p:nvSpPr>
              <p:spPr>
                <a:xfrm>
                  <a:off x="7316308" y="3123100"/>
                  <a:ext cx="149860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dirty="0"/>
                    <a:t>Find the Rule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74594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werPoint Templat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EF5FA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50837</TotalTime>
  <Words>2614</Words>
  <Application>Microsoft Office PowerPoint</Application>
  <PresentationFormat>On-screen Show (4:3)</PresentationFormat>
  <Paragraphs>419</Paragraphs>
  <Slides>38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Calibri</vt:lpstr>
      <vt:lpstr>Cambria Math</vt:lpstr>
      <vt:lpstr>Trebuchet MS</vt:lpstr>
      <vt:lpstr>Verdana</vt:lpstr>
      <vt:lpstr>Wingdings 2</vt:lpstr>
      <vt:lpstr>Wingdings 3</vt:lpstr>
      <vt:lpstr>PowerPoint Template</vt:lpstr>
      <vt:lpstr>Peter Collins  Dandenong High School Peter.Collins@education.vic.gov.au  Some Ideas about How to teach Algebra  that I have used  (38 dazzling powerpoint slides)</vt:lpstr>
      <vt:lpstr>Algebra is an abbreviation system, a shortcut to save time and writing</vt:lpstr>
      <vt:lpstr>Lesson Objective:- To improve your capacity to teach Algebra, more effectively and calmly </vt:lpstr>
      <vt:lpstr>Todays Content</vt:lpstr>
      <vt:lpstr>Why Algebra?</vt:lpstr>
      <vt:lpstr>Why Algebra?</vt:lpstr>
      <vt:lpstr>Why this lecture?</vt:lpstr>
      <vt:lpstr>Algebra – sub topics (as a list) </vt:lpstr>
      <vt:lpstr>Algebra mind map</vt:lpstr>
      <vt:lpstr>SUBSTITUTION (It’s all about the presentation)</vt:lpstr>
      <vt:lpstr>Substitution without Algebra</vt:lpstr>
      <vt:lpstr>Substitution with Algebra</vt:lpstr>
      <vt:lpstr>Substitution Table – Features</vt:lpstr>
      <vt:lpstr>More Substitution</vt:lpstr>
      <vt:lpstr>Simplification with two letters</vt:lpstr>
      <vt:lpstr>Simplification with two letters</vt:lpstr>
      <vt:lpstr>Simplification</vt:lpstr>
      <vt:lpstr>Simplification</vt:lpstr>
      <vt:lpstr>Expansion</vt:lpstr>
      <vt:lpstr>More Expansion – why bother?</vt:lpstr>
      <vt:lpstr>Algebra warnings</vt:lpstr>
      <vt:lpstr>Equation solving</vt:lpstr>
      <vt:lpstr>OR Single step equation solving </vt:lpstr>
      <vt:lpstr>Eg of Single step equation solving </vt:lpstr>
      <vt:lpstr>Multi step equation solving </vt:lpstr>
      <vt:lpstr>Multi step equation solving </vt:lpstr>
      <vt:lpstr>More Multi step equation solving </vt:lpstr>
      <vt:lpstr>Even More Multi step equation solving </vt:lpstr>
      <vt:lpstr>Even More Multi step equation solving </vt:lpstr>
      <vt:lpstr>Even More Multi step equation solving </vt:lpstr>
      <vt:lpstr>Multi step equation solving </vt:lpstr>
      <vt:lpstr>Multi step equation solving </vt:lpstr>
      <vt:lpstr>Transposing eg A = L x W, P = 2L + 2W</vt:lpstr>
      <vt:lpstr>Transposing – as an extension of Equation Solving</vt:lpstr>
      <vt:lpstr>Algebra Conclusions</vt:lpstr>
      <vt:lpstr>Algebra Conclusions</vt:lpstr>
      <vt:lpstr>Algebra Conclusions</vt:lpstr>
      <vt:lpstr>The End.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 presentation 2013</dc:title>
  <dc:creator>Toshiba</dc:creator>
  <cp:lastModifiedBy>Peter Collins</cp:lastModifiedBy>
  <cp:revision>234</cp:revision>
  <dcterms:created xsi:type="dcterms:W3CDTF">2011-10-23T10:13:32Z</dcterms:created>
  <dcterms:modified xsi:type="dcterms:W3CDTF">2022-11-27T08:16:19Z</dcterms:modified>
</cp:coreProperties>
</file>